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57" r:id="rId3"/>
    <p:sldId id="371" r:id="rId4"/>
    <p:sldId id="271" r:id="rId5"/>
    <p:sldId id="328" r:id="rId6"/>
    <p:sldId id="290" r:id="rId7"/>
    <p:sldId id="324" r:id="rId8"/>
    <p:sldId id="358" r:id="rId9"/>
    <p:sldId id="326" r:id="rId10"/>
    <p:sldId id="329" r:id="rId11"/>
    <p:sldId id="330" r:id="rId12"/>
    <p:sldId id="331" r:id="rId13"/>
    <p:sldId id="332" r:id="rId14"/>
    <p:sldId id="333" r:id="rId15"/>
    <p:sldId id="334" r:id="rId16"/>
    <p:sldId id="343" r:id="rId17"/>
    <p:sldId id="344" r:id="rId18"/>
    <p:sldId id="345" r:id="rId19"/>
    <p:sldId id="346" r:id="rId20"/>
    <p:sldId id="366" r:id="rId21"/>
    <p:sldId id="365" r:id="rId22"/>
    <p:sldId id="367" r:id="rId23"/>
    <p:sldId id="368" r:id="rId24"/>
    <p:sldId id="347" r:id="rId25"/>
    <p:sldId id="369" r:id="rId26"/>
    <p:sldId id="350" r:id="rId27"/>
    <p:sldId id="359" r:id="rId28"/>
    <p:sldId id="360" r:id="rId29"/>
    <p:sldId id="351" r:id="rId30"/>
    <p:sldId id="361" r:id="rId31"/>
    <p:sldId id="362" r:id="rId32"/>
    <p:sldId id="363" r:id="rId33"/>
    <p:sldId id="353" r:id="rId34"/>
    <p:sldId id="354" r:id="rId35"/>
    <p:sldId id="370" r:id="rId36"/>
    <p:sldId id="355" r:id="rId37"/>
    <p:sldId id="30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59E0D1B-57EC-4A68-BC77-1FF4387786E0}">
          <p14:sldIdLst>
            <p14:sldId id="256"/>
            <p14:sldId id="357"/>
            <p14:sldId id="371"/>
            <p14:sldId id="271"/>
            <p14:sldId id="328"/>
            <p14:sldId id="290"/>
            <p14:sldId id="324"/>
            <p14:sldId id="358"/>
            <p14:sldId id="326"/>
            <p14:sldId id="329"/>
            <p14:sldId id="330"/>
            <p14:sldId id="331"/>
            <p14:sldId id="332"/>
            <p14:sldId id="333"/>
            <p14:sldId id="334"/>
            <p14:sldId id="343"/>
            <p14:sldId id="344"/>
            <p14:sldId id="345"/>
            <p14:sldId id="346"/>
            <p14:sldId id="366"/>
            <p14:sldId id="365"/>
            <p14:sldId id="367"/>
            <p14:sldId id="368"/>
            <p14:sldId id="347"/>
            <p14:sldId id="369"/>
            <p14:sldId id="350"/>
            <p14:sldId id="359"/>
            <p14:sldId id="360"/>
            <p14:sldId id="351"/>
            <p14:sldId id="361"/>
            <p14:sldId id="362"/>
            <p14:sldId id="363"/>
            <p14:sldId id="353"/>
            <p14:sldId id="354"/>
            <p14:sldId id="370"/>
            <p14:sldId id="355"/>
            <p14:sldId id="30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09" d="100"/>
          <a:sy n="109" d="100"/>
        </p:scale>
        <p:origin x="2316"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4898A91-546D-475A-8AF1-72C1FEC26D89}" type="datetimeFigureOut">
              <a:rPr lang="en-US" smtClean="0"/>
              <a:t>4/25/2025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5DDF84A-41A9-42C3-BD7B-EE0E10578D6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898A91-546D-475A-8AF1-72C1FEC26D89}"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DF84A-41A9-42C3-BD7B-EE0E10578D6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898A91-546D-475A-8AF1-72C1FEC26D89}"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DF84A-41A9-42C3-BD7B-EE0E10578D6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898A91-546D-475A-8AF1-72C1FEC26D89}"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DF84A-41A9-42C3-BD7B-EE0E10578D6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4898A91-546D-475A-8AF1-72C1FEC26D89}"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DF84A-41A9-42C3-BD7B-EE0E10578D6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4898A91-546D-475A-8AF1-72C1FEC26D89}"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DF84A-41A9-42C3-BD7B-EE0E10578D6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4898A91-546D-475A-8AF1-72C1FEC26D89}" type="datetimeFigureOut">
              <a:rPr lang="en-US" smtClean="0"/>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DDF84A-41A9-42C3-BD7B-EE0E10578D6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4898A91-546D-475A-8AF1-72C1FEC26D89}" type="datetimeFigureOut">
              <a:rPr lang="en-US" smtClean="0"/>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DDF84A-41A9-42C3-BD7B-EE0E10578D6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98A91-546D-475A-8AF1-72C1FEC26D89}" type="datetimeFigureOut">
              <a:rPr lang="en-US" smtClean="0"/>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DDF84A-41A9-42C3-BD7B-EE0E10578D6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4898A91-546D-475A-8AF1-72C1FEC26D89}"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DF84A-41A9-42C3-BD7B-EE0E10578D6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4898A91-546D-475A-8AF1-72C1FEC26D89}"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5DDF84A-41A9-42C3-BD7B-EE0E10578D62}"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4898A91-546D-475A-8AF1-72C1FEC26D89}" type="datetimeFigureOut">
              <a:rPr lang="en-US" smtClean="0"/>
              <a:t>4/25/2025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5DDF84A-41A9-42C3-BD7B-EE0E10578D62}"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business.sitcline.com/#/home"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mailto:nhungntt@sitc.vn" TargetMode="External"/><Relationship Id="rId2" Type="http://schemas.openxmlformats.org/officeDocument/2006/relationships/hyperlink" Target="https://sitc.vn/" TargetMode="Externa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hvtinh@sitc.vn" TargetMode="External"/><Relationship Id="rId2" Type="http://schemas.openxmlformats.org/officeDocument/2006/relationships/hyperlink" Target="mailto:outbound.dad@sitc.vn" TargetMode="Externa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mailto:sale.uih@sitc.vn" TargetMode="External"/><Relationship Id="rId4" Type="http://schemas.openxmlformats.org/officeDocument/2006/relationships/hyperlink" Target="mailto:sales.dad@sitc.vn"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487395"/>
            <a:ext cx="8991600" cy="1066800"/>
          </a:xfrm>
        </p:spPr>
        <p:txBody>
          <a:bodyPr>
            <a:normAutofit fontScale="90000"/>
          </a:bodyPr>
          <a:lstStyle/>
          <a:p>
            <a:r>
              <a:rPr lang="en-US" sz="4400" b="1" dirty="0">
                <a:solidFill>
                  <a:srgbClr val="FFFF00"/>
                </a:solidFill>
                <a:latin typeface="Times New Roman" panose="02020603050405020304" pitchFamily="18" charset="0"/>
                <a:cs typeface="Times New Roman" panose="02020603050405020304" pitchFamily="18" charset="0"/>
              </a:rPr>
              <a:t>E.BOOKING – E.BILL’S GUIDE LINE</a:t>
            </a:r>
            <a:endParaRPr lang="en-US" sz="4400" dirty="0">
              <a:solidFill>
                <a:srgbClr val="FFFF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dirty="0"/>
          </a:p>
        </p:txBody>
      </p:sp>
      <p:pic>
        <p:nvPicPr>
          <p:cNvPr id="4" name="Picture 3" descr="6678676.jpg"/>
          <p:cNvPicPr>
            <a:picLocks noChangeAspect="1"/>
          </p:cNvPicPr>
          <p:nvPr/>
        </p:nvPicPr>
        <p:blipFill>
          <a:blip r:embed="rId2" cstate="print"/>
          <a:stretch>
            <a:fillRect/>
          </a:stretch>
        </p:blipFill>
        <p:spPr>
          <a:xfrm>
            <a:off x="381000" y="1630744"/>
            <a:ext cx="8382000" cy="4084256"/>
          </a:xfrm>
          <a:prstGeom prst="rect">
            <a:avLst/>
          </a:prstGeom>
          <a:ln>
            <a:noFill/>
          </a:ln>
          <a:effectLst>
            <a:softEdge rad="112500"/>
          </a:effectLst>
        </p:spPr>
      </p:pic>
      <p:pic>
        <p:nvPicPr>
          <p:cNvPr id="5" name="Picture 4" descr="2016486733156759953.jpg"/>
          <p:cNvPicPr>
            <a:picLocks noChangeAspect="1"/>
          </p:cNvPicPr>
          <p:nvPr/>
        </p:nvPicPr>
        <p:blipFill>
          <a:blip r:embed="rId3" cstate="print"/>
          <a:stretch>
            <a:fillRect/>
          </a:stretch>
        </p:blipFill>
        <p:spPr>
          <a:xfrm>
            <a:off x="0" y="0"/>
            <a:ext cx="1644526" cy="457200"/>
          </a:xfrm>
          <a:prstGeom prst="rect">
            <a:avLst/>
          </a:prstGeom>
        </p:spPr>
      </p:pic>
    </p:spTree>
    <p:extLst>
      <p:ext uri="{BB962C8B-B14F-4D97-AF65-F5344CB8AC3E}">
        <p14:creationId xmlns:p14="http://schemas.microsoft.com/office/powerpoint/2010/main" val="115637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163188" y="381000"/>
            <a:ext cx="8904611" cy="5207328"/>
          </a:xfrm>
        </p:spPr>
        <p:txBody>
          <a:bodyPr>
            <a:normAutofit/>
          </a:bodyPr>
          <a:lstStyle/>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Select port: VN</a:t>
            </a:r>
            <a:r>
              <a:rPr lang="vi-VN" dirty="0">
                <a:latin typeface="Times New Roman" panose="02020603050405020304" pitchFamily="18" charset="0"/>
                <a:cs typeface="Times New Roman" panose="02020603050405020304" pitchFamily="18" charset="0"/>
              </a:rPr>
              <a:t>DAD/VNUIH/VNC8Q</a:t>
            </a:r>
            <a:r>
              <a:rPr lang="en-US" dirty="0">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Lưu</a:t>
            </a:r>
            <a:r>
              <a:rPr lang="en-US" b="1" dirty="0">
                <a:solidFill>
                  <a:srgbClr val="FF0000"/>
                </a:solidFill>
                <a:latin typeface="Times New Roman" panose="02020603050405020304" pitchFamily="18" charset="0"/>
                <a:cs typeface="Times New Roman" panose="02020603050405020304" pitchFamily="18" charset="0"/>
              </a:rPr>
              <a:t> ý : </a:t>
            </a:r>
            <a:r>
              <a:rPr lang="vi-VN" b="1" dirty="0">
                <a:solidFill>
                  <a:srgbClr val="FF0000"/>
                </a:solidFill>
                <a:latin typeface="Times New Roman" panose="02020603050405020304" pitchFamily="18" charset="0"/>
                <a:cs typeface="Times New Roman" panose="02020603050405020304" pitchFamily="18" charset="0"/>
              </a:rPr>
              <a:t>Không dùng chung ID với</a:t>
            </a:r>
            <a:r>
              <a:rPr lang="en-US" b="1" dirty="0">
                <a:solidFill>
                  <a:srgbClr val="FF0000"/>
                </a:solidFill>
                <a:latin typeface="Times New Roman" panose="02020603050405020304" pitchFamily="18" charset="0"/>
                <a:cs typeface="Times New Roman" panose="02020603050405020304" pitchFamily="18" charset="0"/>
              </a:rPr>
              <a:t> POL </a:t>
            </a:r>
            <a:r>
              <a:rPr lang="vi-VN" b="1" dirty="0">
                <a:solidFill>
                  <a:srgbClr val="FF0000"/>
                </a:solidFill>
                <a:latin typeface="Times New Roman" panose="02020603050405020304" pitchFamily="18" charset="0"/>
                <a:cs typeface="Times New Roman" panose="02020603050405020304" pitchFamily="18" charset="0"/>
              </a:rPr>
              <a:t>VNHPH/VNSGN</a:t>
            </a:r>
            <a:endParaRPr lang="en-US" b="1" dirty="0">
              <a:solidFill>
                <a:srgbClr val="FF0000"/>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vi-VN" dirty="0">
                <a:solidFill>
                  <a:srgbClr val="FF0000"/>
                </a:solidFill>
                <a:latin typeface="Times New Roman" panose="02020603050405020304" pitchFamily="18" charset="0"/>
                <a:cs typeface="Times New Roman" panose="02020603050405020304" pitchFamily="18" charset="0"/>
              </a:rPr>
              <a:t>LƯU Ý</a:t>
            </a:r>
            <a:r>
              <a:rPr lang="vi-VN" dirty="0">
                <a:latin typeface="Times New Roman" panose="02020603050405020304" pitchFamily="18" charset="0"/>
                <a:cs typeface="Times New Roman" panose="02020603050405020304" pitchFamily="18" charset="0"/>
              </a:rPr>
              <a:t>: bắt buộc điền TAX NO (MST) để chọn đúng code khách hàng</a:t>
            </a:r>
            <a:endParaRPr lang="en-US" dirty="0">
              <a:latin typeface="Times New Roman" panose="02020603050405020304" pitchFamily="18" charset="0"/>
              <a:cs typeface="Times New Roman" panose="02020603050405020304" pitchFamily="18" charset="0"/>
            </a:endParaRPr>
          </a:p>
        </p:txBody>
      </p:sp>
      <p:sp>
        <p:nvSpPr>
          <p:cNvPr id="2" name="Rectangle 1"/>
          <p:cNvSpPr/>
          <p:nvPr/>
        </p:nvSpPr>
        <p:spPr>
          <a:xfrm>
            <a:off x="163189" y="4932377"/>
            <a:ext cx="8644131" cy="1785104"/>
          </a:xfrm>
          <a:prstGeom prst="rect">
            <a:avLst/>
          </a:prstGeom>
        </p:spPr>
        <p:txBody>
          <a:bodyPr wrap="square">
            <a:spAutoFit/>
          </a:bodyPr>
          <a:lstStyle/>
          <a:p>
            <a:pPr marL="342900" lvl="0" indent="-3429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Sau </a:t>
            </a:r>
            <a:r>
              <a:rPr lang="en-US" sz="2200" dirty="0" err="1">
                <a:latin typeface="Times New Roman" panose="02020603050405020304" pitchFamily="18" charset="0"/>
                <a:cs typeface="Times New Roman" panose="02020603050405020304" pitchFamily="18" charset="0"/>
              </a:rPr>
              <a:t>khi</a:t>
            </a:r>
            <a:r>
              <a:rPr lang="en-US" sz="2200" dirty="0">
                <a:latin typeface="Times New Roman" panose="02020603050405020304" pitchFamily="18" charset="0"/>
                <a:cs typeface="Times New Roman" panose="02020603050405020304" pitchFamily="18" charset="0"/>
              </a:rPr>
              <a:t> apply </a:t>
            </a:r>
            <a:r>
              <a:rPr lang="en-US" sz="2200" dirty="0" err="1">
                <a:latin typeface="Times New Roman" panose="02020603050405020304" pitchFamily="18" charset="0"/>
                <a:cs typeface="Times New Roman" panose="02020603050405020304" pitchFamily="18" charset="0"/>
              </a:rPr>
              <a:t>cảng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cộng</a:t>
            </a:r>
            <a:r>
              <a:rPr lang="en-US" sz="2200" dirty="0">
                <a:latin typeface="Times New Roman" panose="02020603050405020304" pitchFamily="18" charset="0"/>
                <a:cs typeface="Times New Roman" panose="02020603050405020304" pitchFamily="18" charset="0"/>
              </a:rPr>
              <a:t>, ID cần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trách</a:t>
            </a:r>
            <a:r>
              <a:rPr lang="en-US" sz="2200" dirty="0">
                <a:latin typeface="Times New Roman" panose="02020603050405020304" pitchFamily="18" charset="0"/>
                <a:cs typeface="Times New Roman" panose="02020603050405020304" pitchFamily="18" charset="0"/>
              </a:rPr>
              <a:t> của SITC </a:t>
            </a:r>
            <a:r>
              <a:rPr lang="en-US" sz="2200" dirty="0" err="1">
                <a:latin typeface="Times New Roman" panose="02020603050405020304" pitchFamily="18" charset="0"/>
                <a:cs typeface="Times New Roman" panose="02020603050405020304" pitchFamily="18" charset="0"/>
              </a:rPr>
              <a:t>duyệt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Vui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CS </a:t>
            </a:r>
            <a:r>
              <a:rPr lang="en-US" sz="2200" dirty="0" err="1">
                <a:latin typeface="Times New Roman" panose="02020603050405020304" pitchFamily="18" charset="0"/>
                <a:cs typeface="Times New Roman" panose="02020603050405020304" pitchFamily="18" charset="0"/>
              </a:rPr>
              <a:t>phụ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trách</a:t>
            </a:r>
            <a:r>
              <a:rPr lang="en-US" sz="2200" dirty="0">
                <a:latin typeface="Times New Roman" panose="02020603050405020304" pitchFamily="18" charset="0"/>
                <a:cs typeface="Times New Roman" panose="02020603050405020304" pitchFamily="18" charset="0"/>
              </a:rPr>
              <a:t> để việc </a:t>
            </a:r>
            <a:r>
              <a:rPr lang="en-US" sz="2200" dirty="0" err="1">
                <a:latin typeface="Times New Roman" panose="02020603050405020304" pitchFamily="18" charset="0"/>
                <a:cs typeface="Times New Roman" panose="02020603050405020304" pitchFamily="18" charset="0"/>
              </a:rPr>
              <a:t>duyệt</a:t>
            </a:r>
            <a:r>
              <a:rPr lang="en-US" sz="2200" dirty="0">
                <a:latin typeface="Times New Roman" panose="02020603050405020304" pitchFamily="18" charset="0"/>
                <a:cs typeface="Times New Roman" panose="02020603050405020304" pitchFamily="18" charset="0"/>
              </a:rPr>
              <a:t> ID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diễn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chóng</a:t>
            </a:r>
            <a:r>
              <a:rPr lang="en-US" sz="2200" dirty="0">
                <a:latin typeface="Times New Roman" panose="02020603050405020304" pitchFamily="18" charset="0"/>
                <a:cs typeface="Times New Roman" panose="02020603050405020304" pitchFamily="18" charset="0"/>
              </a:rPr>
              <a:t>.</a:t>
            </a:r>
          </a:p>
          <a:p>
            <a:pPr marL="342900" lvl="0" indent="-3429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Sau </a:t>
            </a:r>
            <a:r>
              <a:rPr lang="en-US" sz="2200" dirty="0" err="1">
                <a:latin typeface="Times New Roman" panose="02020603050405020304" pitchFamily="18" charset="0"/>
                <a:cs typeface="Times New Roman" panose="02020603050405020304" pitchFamily="18" charset="0"/>
              </a:rPr>
              <a:t>khi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duyệt</a:t>
            </a:r>
            <a:r>
              <a:rPr lang="en-US" sz="2200" dirty="0">
                <a:latin typeface="Times New Roman" panose="02020603050405020304" pitchFamily="18" charset="0"/>
                <a:cs typeface="Times New Roman" panose="02020603050405020304" pitchFamily="18" charset="0"/>
              </a:rPr>
              <a:t> xong, KH có thể làm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book, bill,… và </a:t>
            </a:r>
            <a:r>
              <a:rPr lang="en-US" sz="2200" dirty="0" err="1">
                <a:latin typeface="Times New Roman" panose="02020603050405020304" pitchFamily="18" charset="0"/>
                <a:cs typeface="Times New Roman" panose="02020603050405020304" pitchFamily="18" charset="0"/>
              </a:rPr>
              <a:t>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cứu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nhiều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tin về </a:t>
            </a:r>
            <a:r>
              <a:rPr lang="en-US" sz="2200" dirty="0" err="1">
                <a:latin typeface="Times New Roman" panose="02020603050405020304" pitchFamily="18" charset="0"/>
                <a:cs typeface="Times New Roman" panose="02020603050405020304" pitchFamily="18" charset="0"/>
              </a:rPr>
              <a:t>lô</a:t>
            </a:r>
            <a:r>
              <a:rPr lang="en-US" sz="2200" dirty="0">
                <a:latin typeface="Times New Roman" panose="02020603050405020304" pitchFamily="18" charset="0"/>
                <a:cs typeface="Times New Roman" panose="02020603050405020304" pitchFamily="18" charset="0"/>
              </a:rPr>
              <a:t> hàng trên web.</a:t>
            </a:r>
          </a:p>
        </p:txBody>
      </p:sp>
      <p:pic>
        <p:nvPicPr>
          <p:cNvPr id="5" name="Picture 4">
            <a:extLst>
              <a:ext uri="{FF2B5EF4-FFF2-40B4-BE49-F238E27FC236}">
                <a16:creationId xmlns:a16="http://schemas.microsoft.com/office/drawing/2014/main" id="{C6145116-9ED1-6C16-2702-266DC6E2D554}"/>
              </a:ext>
            </a:extLst>
          </p:cNvPr>
          <p:cNvPicPr>
            <a:picLocks noChangeAspect="1"/>
          </p:cNvPicPr>
          <p:nvPr/>
        </p:nvPicPr>
        <p:blipFill>
          <a:blip r:embed="rId2"/>
          <a:stretch>
            <a:fillRect/>
          </a:stretch>
        </p:blipFill>
        <p:spPr>
          <a:xfrm>
            <a:off x="385762" y="1638055"/>
            <a:ext cx="8372475" cy="3009900"/>
          </a:xfrm>
          <a:prstGeom prst="rect">
            <a:avLst/>
          </a:prstGeom>
        </p:spPr>
      </p:pic>
    </p:spTree>
    <p:extLst>
      <p:ext uri="{BB962C8B-B14F-4D97-AF65-F5344CB8AC3E}">
        <p14:creationId xmlns:p14="http://schemas.microsoft.com/office/powerpoint/2010/main" val="3274142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6486733156759953.jpg"/>
          <p:cNvPicPr>
            <a:picLocks noChangeAspect="1"/>
          </p:cNvPicPr>
          <p:nvPr/>
        </p:nvPicPr>
        <p:blipFill>
          <a:blip r:embed="rId2" cstate="print"/>
          <a:stretch>
            <a:fillRect/>
          </a:stretch>
        </p:blipFill>
        <p:spPr>
          <a:xfrm>
            <a:off x="0" y="40710"/>
            <a:ext cx="1644526" cy="457200"/>
          </a:xfrm>
          <a:prstGeom prst="rect">
            <a:avLst/>
          </a:prstGeom>
        </p:spPr>
      </p:pic>
      <p:sp>
        <p:nvSpPr>
          <p:cNvPr id="3" name="Title 2"/>
          <p:cNvSpPr>
            <a:spLocks noGrp="1"/>
          </p:cNvSpPr>
          <p:nvPr>
            <p:ph type="title"/>
          </p:nvPr>
        </p:nvSpPr>
        <p:spPr>
          <a:xfrm>
            <a:off x="914400" y="489575"/>
            <a:ext cx="6397752" cy="577225"/>
          </a:xfrm>
        </p:spPr>
        <p:txBody>
          <a:bodyPr/>
          <a:lstStyle/>
          <a:p>
            <a:r>
              <a:rPr lang="en-US" sz="4000" dirty="0">
                <a:solidFill>
                  <a:srgbClr val="FFFF00"/>
                </a:solidFill>
                <a:latin typeface="Times New Roman" panose="02020603050405020304" pitchFamily="18" charset="0"/>
                <a:cs typeface="Times New Roman" panose="02020603050405020304" pitchFamily="18" charset="0"/>
              </a:rPr>
              <a:t>2. </a:t>
            </a:r>
            <a:r>
              <a:rPr lang="en-US" sz="4000" dirty="0" err="1">
                <a:solidFill>
                  <a:srgbClr val="FFFF00"/>
                </a:solidFill>
                <a:latin typeface="Times New Roman" panose="02020603050405020304" pitchFamily="18" charset="0"/>
                <a:cs typeface="Times New Roman" panose="02020603050405020304" pitchFamily="18" charset="0"/>
              </a:rPr>
              <a:t>Tạo</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tài</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khoản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phụ</a:t>
            </a:r>
            <a:endParaRPr lang="en-US" sz="4000" dirty="0">
              <a:solidFill>
                <a:srgbClr val="FFFF00"/>
              </a:solidFill>
              <a:latin typeface="Times New Roman" panose="02020603050405020304" pitchFamily="18" charset="0"/>
              <a:cs typeface="Times New Roman" panose="02020603050405020304" pitchFamily="18" charset="0"/>
            </a:endParaRPr>
          </a:p>
        </p:txBody>
      </p:sp>
      <p:sp>
        <p:nvSpPr>
          <p:cNvPr id="7" name="Text Placeholder 2"/>
          <p:cNvSpPr>
            <a:spLocks noGrp="1"/>
          </p:cNvSpPr>
          <p:nvPr>
            <p:ph type="body" idx="1"/>
          </p:nvPr>
        </p:nvSpPr>
        <p:spPr>
          <a:xfrm>
            <a:off x="533400" y="1143000"/>
            <a:ext cx="7927848" cy="4978728"/>
          </a:xfrm>
        </p:spPr>
        <p:txBody>
          <a:bodyPr>
            <a:normAutofit/>
          </a:bodyPr>
          <a:lstStyle/>
          <a:p>
            <a:pPr marL="342900" lvl="0"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khách</a:t>
            </a:r>
            <a:r>
              <a:rPr lang="en-US" dirty="0">
                <a:latin typeface="Times New Roman" panose="02020603050405020304" pitchFamily="18" charset="0"/>
                <a:cs typeface="Times New Roman" panose="02020603050405020304" pitchFamily="18" charset="0"/>
              </a:rPr>
              <a:t> đã có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và </a:t>
            </a:r>
            <a:r>
              <a:rPr lang="en-US" dirty="0" err="1">
                <a:latin typeface="Times New Roman" panose="02020603050405020304" pitchFamily="18" charset="0"/>
                <a:cs typeface="Times New Roman" panose="02020603050405020304" pitchFamily="18" charset="0"/>
              </a:rPr>
              <a:t>muốn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thêm các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a:t>
            </a:r>
            <a:r>
              <a:rPr lang="en-US" dirty="0">
                <a:latin typeface="Times New Roman" panose="02020603050405020304" pitchFamily="18" charset="0"/>
                <a:cs typeface="Times New Roman" panose="02020603050405020304" pitchFamily="18" charset="0"/>
              </a:rPr>
              <a:t> khác (</a:t>
            </a:r>
            <a:r>
              <a:rPr lang="en-US" dirty="0" err="1">
                <a:latin typeface="Times New Roman" panose="02020603050405020304" pitchFamily="18" charset="0"/>
                <a:cs typeface="Times New Roman" panose="02020603050405020304" pitchFamily="18" charset="0"/>
              </a:rPr>
              <a:t>tối</a:t>
            </a:r>
            <a:r>
              <a:rPr lang="en-US" dirty="0">
                <a:latin typeface="Times New Roman" panose="02020603050405020304" pitchFamily="18" charset="0"/>
                <a:cs typeface="Times New Roman" panose="02020603050405020304" pitchFamily="18" charset="0"/>
              </a:rPr>
              <a:t> đã thêm 5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a:t>
            </a:r>
            <a:r>
              <a:rPr lang="en-US" dirty="0">
                <a:latin typeface="Times New Roman" panose="02020603050405020304" pitchFamily="18" charset="0"/>
                <a:cs typeface="Times New Roman" panose="02020603050405020304" pitchFamily="18" charset="0"/>
              </a:rPr>
              <a:t>)</a:t>
            </a:r>
          </a:p>
          <a:p>
            <a:pPr marL="342900" lvl="0"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1: Đăng </a:t>
            </a:r>
            <a:r>
              <a:rPr lang="en-US" dirty="0" err="1">
                <a:latin typeface="Times New Roman" panose="02020603050405020304" pitchFamily="18" charset="0"/>
                <a:cs typeface="Times New Roman" panose="02020603050405020304" pitchFamily="18" charset="0"/>
              </a:rPr>
              <a:t>nhập</a:t>
            </a:r>
            <a:r>
              <a:rPr lang="en-US" dirty="0">
                <a:latin typeface="Times New Roman" panose="02020603050405020304" pitchFamily="18" charset="0"/>
                <a:cs typeface="Times New Roman" panose="02020603050405020304" pitchFamily="18" charset="0"/>
              </a:rPr>
              <a:t> vào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đã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đó, và </a:t>
            </a:r>
            <a:r>
              <a:rPr lang="en-US" dirty="0" err="1">
                <a:latin typeface="Times New Roman" panose="02020603050405020304" pitchFamily="18" charset="0"/>
                <a:cs typeface="Times New Roman" panose="02020603050405020304" pitchFamily="18" charset="0"/>
              </a:rPr>
              <a:t>ấn</a:t>
            </a:r>
            <a:r>
              <a:rPr lang="en-US" dirty="0">
                <a:latin typeface="Times New Roman" panose="02020603050405020304" pitchFamily="18" charset="0"/>
                <a:cs typeface="Times New Roman" panose="02020603050405020304" pitchFamily="18" charset="0"/>
              </a:rPr>
              <a:t> vào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a:t>
            </a:r>
            <a:r>
              <a:rPr lang="en-US" dirty="0">
                <a:latin typeface="Times New Roman" panose="02020603050405020304" pitchFamily="18" charset="0"/>
                <a:cs typeface="Times New Roman" panose="02020603050405020304" pitchFamily="18" charset="0"/>
              </a:rPr>
              <a:t> để </a:t>
            </a:r>
            <a:r>
              <a:rPr lang="en-US" dirty="0" err="1">
                <a:latin typeface="Times New Roman" panose="02020603050405020304" pitchFamily="18" charset="0"/>
                <a:cs typeface="Times New Roman" panose="02020603050405020304" pitchFamily="18" charset="0"/>
              </a:rPr>
              <a:t>chỉnh</a:t>
            </a:r>
            <a:r>
              <a:rPr lang="en-US" dirty="0">
                <a:latin typeface="Times New Roman" panose="02020603050405020304" pitchFamily="18" charset="0"/>
                <a:cs typeface="Times New Roman" panose="02020603050405020304" pitchFamily="18" charset="0"/>
              </a:rPr>
              <a:t> sửa, </a:t>
            </a:r>
            <a:r>
              <a:rPr lang="en-US" dirty="0" err="1">
                <a:latin typeface="Times New Roman" panose="02020603050405020304" pitchFamily="18" charset="0"/>
                <a:cs typeface="Times New Roman" panose="02020603050405020304" pitchFamily="18" charset="0"/>
              </a:rPr>
              <a:t>bổ</a:t>
            </a:r>
            <a:r>
              <a:rPr lang="en-US" dirty="0">
                <a:latin typeface="Times New Roman" panose="02020603050405020304" pitchFamily="18" charset="0"/>
                <a:cs typeface="Times New Roman" panose="02020603050405020304" pitchFamily="18" charset="0"/>
              </a:rPr>
              <a:t> sung</a:t>
            </a:r>
          </a:p>
          <a:p>
            <a:pPr lvl="0"/>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855214" y="2895600"/>
            <a:ext cx="7010400" cy="3525440"/>
          </a:xfrm>
          <a:prstGeom prst="rect">
            <a:avLst/>
          </a:prstGeom>
        </p:spPr>
      </p:pic>
    </p:spTree>
    <p:extLst>
      <p:ext uri="{BB962C8B-B14F-4D97-AF65-F5344CB8AC3E}">
        <p14:creationId xmlns:p14="http://schemas.microsoft.com/office/powerpoint/2010/main" val="1625893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6486733156759953.jpg"/>
          <p:cNvPicPr>
            <a:picLocks noChangeAspect="1"/>
          </p:cNvPicPr>
          <p:nvPr/>
        </p:nvPicPr>
        <p:blipFill>
          <a:blip r:embed="rId2" cstate="print"/>
          <a:stretch>
            <a:fillRect/>
          </a:stretch>
        </p:blipFill>
        <p:spPr>
          <a:xfrm>
            <a:off x="0" y="40710"/>
            <a:ext cx="1644526" cy="457200"/>
          </a:xfrm>
          <a:prstGeom prst="rect">
            <a:avLst/>
          </a:prstGeom>
        </p:spPr>
      </p:pic>
      <p:sp>
        <p:nvSpPr>
          <p:cNvPr id="3" name="Title 2"/>
          <p:cNvSpPr>
            <a:spLocks noGrp="1"/>
          </p:cNvSpPr>
          <p:nvPr>
            <p:ph type="title"/>
          </p:nvPr>
        </p:nvSpPr>
        <p:spPr>
          <a:xfrm>
            <a:off x="914400" y="489575"/>
            <a:ext cx="6397752" cy="577225"/>
          </a:xfrm>
        </p:spPr>
        <p:txBody>
          <a:bodyPr/>
          <a:lstStyle/>
          <a:p>
            <a:r>
              <a:rPr lang="en-US" sz="4000" dirty="0">
                <a:solidFill>
                  <a:srgbClr val="FFFF00"/>
                </a:solidFill>
                <a:latin typeface="Times New Roman" panose="02020603050405020304" pitchFamily="18" charset="0"/>
                <a:cs typeface="Times New Roman" panose="02020603050405020304" pitchFamily="18" charset="0"/>
              </a:rPr>
              <a:t>2. </a:t>
            </a:r>
            <a:r>
              <a:rPr lang="en-US" sz="4000" dirty="0" err="1">
                <a:solidFill>
                  <a:srgbClr val="FFFF00"/>
                </a:solidFill>
                <a:latin typeface="Times New Roman" panose="02020603050405020304" pitchFamily="18" charset="0"/>
                <a:cs typeface="Times New Roman" panose="02020603050405020304" pitchFamily="18" charset="0"/>
              </a:rPr>
              <a:t>Tạo</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tài</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khoản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phụ</a:t>
            </a:r>
            <a:endParaRPr lang="en-US" sz="4000" dirty="0">
              <a:solidFill>
                <a:srgbClr val="FFFF00"/>
              </a:solidFill>
              <a:latin typeface="Times New Roman" panose="02020603050405020304" pitchFamily="18" charset="0"/>
              <a:cs typeface="Times New Roman" panose="02020603050405020304" pitchFamily="18" charset="0"/>
            </a:endParaRPr>
          </a:p>
        </p:txBody>
      </p:sp>
      <p:sp>
        <p:nvSpPr>
          <p:cNvPr id="7" name="Text Placeholder 2"/>
          <p:cNvSpPr>
            <a:spLocks noGrp="1"/>
          </p:cNvSpPr>
          <p:nvPr>
            <p:ph type="body" idx="1"/>
          </p:nvPr>
        </p:nvSpPr>
        <p:spPr>
          <a:xfrm>
            <a:off x="457200" y="1219200"/>
            <a:ext cx="7927848" cy="4978728"/>
          </a:xfrm>
        </p:spPr>
        <p:txBody>
          <a:bodyPr>
            <a:normAutofit/>
          </a:bodyPr>
          <a:lstStyle/>
          <a:p>
            <a:pPr marL="342900" lvl="0"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“Children User Manage”,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tục</a:t>
            </a:r>
            <a:r>
              <a:rPr lang="en-US" dirty="0">
                <a:latin typeface="Times New Roman" panose="02020603050405020304" pitchFamily="18" charset="0"/>
                <a:cs typeface="Times New Roman" panose="02020603050405020304" pitchFamily="18" charset="0"/>
              </a:rPr>
              <a:t> chon “ADD New User”</a:t>
            </a:r>
          </a:p>
          <a:p>
            <a:pPr lvl="0"/>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28600" y="2057400"/>
            <a:ext cx="8566830" cy="3689976"/>
          </a:xfrm>
          <a:prstGeom prst="rect">
            <a:avLst/>
          </a:prstGeom>
        </p:spPr>
      </p:pic>
    </p:spTree>
    <p:extLst>
      <p:ext uri="{BB962C8B-B14F-4D97-AF65-F5344CB8AC3E}">
        <p14:creationId xmlns:p14="http://schemas.microsoft.com/office/powerpoint/2010/main" val="624980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6486733156759953.jpg"/>
          <p:cNvPicPr>
            <a:picLocks noChangeAspect="1"/>
          </p:cNvPicPr>
          <p:nvPr/>
        </p:nvPicPr>
        <p:blipFill>
          <a:blip r:embed="rId2" cstate="print"/>
          <a:stretch>
            <a:fillRect/>
          </a:stretch>
        </p:blipFill>
        <p:spPr>
          <a:xfrm>
            <a:off x="0" y="40710"/>
            <a:ext cx="1644526" cy="457200"/>
          </a:xfrm>
          <a:prstGeom prst="rect">
            <a:avLst/>
          </a:prstGeom>
        </p:spPr>
      </p:pic>
      <p:sp>
        <p:nvSpPr>
          <p:cNvPr id="3" name="Title 2"/>
          <p:cNvSpPr>
            <a:spLocks noGrp="1"/>
          </p:cNvSpPr>
          <p:nvPr>
            <p:ph type="title"/>
          </p:nvPr>
        </p:nvSpPr>
        <p:spPr>
          <a:xfrm>
            <a:off x="914400" y="489575"/>
            <a:ext cx="6397752" cy="577225"/>
          </a:xfrm>
        </p:spPr>
        <p:txBody>
          <a:bodyPr/>
          <a:lstStyle/>
          <a:p>
            <a:r>
              <a:rPr lang="en-US" sz="4000" dirty="0">
                <a:solidFill>
                  <a:srgbClr val="FFFF00"/>
                </a:solidFill>
                <a:latin typeface="Times New Roman" panose="02020603050405020304" pitchFamily="18" charset="0"/>
                <a:cs typeface="Times New Roman" panose="02020603050405020304" pitchFamily="18" charset="0"/>
              </a:rPr>
              <a:t>2. </a:t>
            </a:r>
            <a:r>
              <a:rPr lang="en-US" sz="4000" dirty="0" err="1">
                <a:solidFill>
                  <a:srgbClr val="FFFF00"/>
                </a:solidFill>
                <a:latin typeface="Times New Roman" panose="02020603050405020304" pitchFamily="18" charset="0"/>
                <a:cs typeface="Times New Roman" panose="02020603050405020304" pitchFamily="18" charset="0"/>
              </a:rPr>
              <a:t>Tạo</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tài</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khoản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phụ</a:t>
            </a:r>
            <a:endParaRPr lang="en-US" sz="4000" dirty="0">
              <a:solidFill>
                <a:srgbClr val="FFFF00"/>
              </a:solidFill>
              <a:latin typeface="Times New Roman" panose="02020603050405020304" pitchFamily="18" charset="0"/>
              <a:cs typeface="Times New Roman" panose="02020603050405020304" pitchFamily="18" charset="0"/>
            </a:endParaRPr>
          </a:p>
        </p:txBody>
      </p:sp>
      <p:sp>
        <p:nvSpPr>
          <p:cNvPr id="7" name="Text Placeholder 2"/>
          <p:cNvSpPr>
            <a:spLocks noGrp="1"/>
          </p:cNvSpPr>
          <p:nvPr>
            <p:ph type="body" idx="1"/>
          </p:nvPr>
        </p:nvSpPr>
        <p:spPr>
          <a:xfrm>
            <a:off x="533400" y="1219200"/>
            <a:ext cx="7927848" cy="4978728"/>
          </a:xfrm>
        </p:spPr>
        <p:txBody>
          <a:bodyPr>
            <a:normAutofit/>
          </a:bodyPr>
          <a:lstStyle/>
          <a:p>
            <a:pPr marL="342900" lvl="0" indent="-342900">
              <a:buFont typeface="Wingdings" panose="05000000000000000000" pitchFamily="2" charset="2"/>
              <a:buChar char="Ø"/>
            </a:pPr>
            <a:r>
              <a:rPr lang="en-US" dirty="0" err="1"/>
              <a:t>Bước</a:t>
            </a:r>
            <a:r>
              <a:rPr lang="en-US" dirty="0"/>
              <a:t> 2: </a:t>
            </a:r>
            <a:r>
              <a:rPr lang="en-US" dirty="0" err="1"/>
              <a:t>Điền</a:t>
            </a:r>
            <a:r>
              <a:rPr lang="en-US" dirty="0"/>
              <a:t> </a:t>
            </a:r>
            <a:r>
              <a:rPr lang="en-US" dirty="0" err="1"/>
              <a:t>đầy</a:t>
            </a:r>
            <a:r>
              <a:rPr lang="en-US" dirty="0"/>
              <a:t> </a:t>
            </a:r>
            <a:r>
              <a:rPr lang="en-US" dirty="0" err="1"/>
              <a:t>đủ</a:t>
            </a:r>
            <a:r>
              <a:rPr lang="en-US" dirty="0"/>
              <a:t> </a:t>
            </a:r>
            <a:r>
              <a:rPr lang="en-US" dirty="0" err="1"/>
              <a:t>các</a:t>
            </a:r>
            <a:r>
              <a:rPr lang="en-US" dirty="0"/>
              <a:t> </a:t>
            </a:r>
            <a:r>
              <a:rPr lang="en-US" dirty="0" err="1"/>
              <a:t>thông</a:t>
            </a:r>
            <a:r>
              <a:rPr lang="en-US" dirty="0"/>
              <a:t> tin </a:t>
            </a:r>
            <a:r>
              <a:rPr lang="en-US" dirty="0" err="1"/>
              <a:t>yêu</a:t>
            </a:r>
            <a:r>
              <a:rPr lang="en-US" dirty="0"/>
              <a:t> </a:t>
            </a:r>
            <a:r>
              <a:rPr lang="en-US" dirty="0" err="1"/>
              <a:t>cầu</a:t>
            </a:r>
            <a:r>
              <a:rPr lang="en-US" dirty="0"/>
              <a:t> </a:t>
            </a:r>
            <a:r>
              <a:rPr lang="en-US" dirty="0" err="1"/>
              <a:t>để</a:t>
            </a:r>
            <a:r>
              <a:rPr lang="en-US" dirty="0"/>
              <a:t> </a:t>
            </a:r>
            <a:r>
              <a:rPr lang="en-US" dirty="0" err="1"/>
              <a:t>tao</a:t>
            </a:r>
            <a:r>
              <a:rPr lang="en-US" dirty="0"/>
              <a:t> </a:t>
            </a:r>
            <a:r>
              <a:rPr lang="en-US" dirty="0" err="1"/>
              <a:t>thêm</a:t>
            </a:r>
            <a:r>
              <a:rPr lang="en-US" dirty="0"/>
              <a:t> </a:t>
            </a:r>
            <a:r>
              <a:rPr lang="en-US" dirty="0" err="1"/>
              <a:t>tài</a:t>
            </a:r>
            <a:r>
              <a:rPr lang="en-US" dirty="0"/>
              <a:t> </a:t>
            </a:r>
            <a:r>
              <a:rPr lang="en-US" dirty="0" err="1"/>
              <a:t>khoản</a:t>
            </a:r>
            <a:r>
              <a:rPr lang="en-US" dirty="0"/>
              <a:t> </a:t>
            </a:r>
            <a:r>
              <a:rPr lang="en-US" dirty="0" err="1"/>
              <a:t>phụ</a:t>
            </a:r>
            <a:r>
              <a:rPr lang="en-US" dirty="0"/>
              <a:t>. </a:t>
            </a:r>
          </a:p>
          <a:p>
            <a:pPr marL="342900" lvl="0" indent="-342900">
              <a:buFont typeface="Wingdings" panose="05000000000000000000" pitchFamily="2" charset="2"/>
              <a:buChar char="Ø"/>
            </a:pPr>
            <a:r>
              <a:rPr lang="en-US" dirty="0" err="1"/>
              <a:t>Lưu</a:t>
            </a:r>
            <a:r>
              <a:rPr lang="en-US" dirty="0"/>
              <a:t> ý: </a:t>
            </a:r>
            <a:r>
              <a:rPr lang="en-US" dirty="0" err="1"/>
              <a:t>địa</a:t>
            </a:r>
            <a:r>
              <a:rPr lang="en-US" dirty="0"/>
              <a:t> </a:t>
            </a:r>
            <a:r>
              <a:rPr lang="en-US" dirty="0" err="1"/>
              <a:t>chỉ</a:t>
            </a:r>
            <a:r>
              <a:rPr lang="en-US" dirty="0"/>
              <a:t> email ở </a:t>
            </a:r>
            <a:r>
              <a:rPr lang="en-US" dirty="0" err="1"/>
              <a:t>tài</a:t>
            </a:r>
            <a:r>
              <a:rPr lang="en-US" dirty="0"/>
              <a:t> </a:t>
            </a:r>
            <a:r>
              <a:rPr lang="en-US" dirty="0" err="1"/>
              <a:t>khoản</a:t>
            </a:r>
            <a:r>
              <a:rPr lang="en-US" dirty="0"/>
              <a:t> </a:t>
            </a:r>
            <a:r>
              <a:rPr lang="en-US" dirty="0" err="1"/>
              <a:t>phụ</a:t>
            </a:r>
            <a:r>
              <a:rPr lang="en-US" dirty="0"/>
              <a:t> </a:t>
            </a:r>
            <a:r>
              <a:rPr lang="en-US" dirty="0" err="1"/>
              <a:t>phải</a:t>
            </a:r>
            <a:r>
              <a:rPr lang="en-US" dirty="0"/>
              <a:t> </a:t>
            </a:r>
            <a:r>
              <a:rPr lang="en-US" dirty="0" err="1"/>
              <a:t>khác</a:t>
            </a:r>
            <a:r>
              <a:rPr lang="en-US" dirty="0"/>
              <a:t> </a:t>
            </a:r>
            <a:r>
              <a:rPr lang="en-US" dirty="0" err="1"/>
              <a:t>với</a:t>
            </a:r>
            <a:r>
              <a:rPr lang="en-US" dirty="0"/>
              <a:t> </a:t>
            </a:r>
            <a:r>
              <a:rPr lang="en-US" dirty="0" err="1"/>
              <a:t>địa</a:t>
            </a:r>
            <a:r>
              <a:rPr lang="en-US" dirty="0"/>
              <a:t> </a:t>
            </a:r>
            <a:r>
              <a:rPr lang="en-US" dirty="0" err="1"/>
              <a:t>chỉ</a:t>
            </a:r>
            <a:r>
              <a:rPr lang="en-US" dirty="0"/>
              <a:t> email </a:t>
            </a:r>
            <a:r>
              <a:rPr lang="en-US" dirty="0" err="1"/>
              <a:t>của</a:t>
            </a:r>
            <a:r>
              <a:rPr lang="en-US" dirty="0"/>
              <a:t> </a:t>
            </a:r>
            <a:r>
              <a:rPr lang="en-US" dirty="0" err="1"/>
              <a:t>tài</a:t>
            </a:r>
            <a:r>
              <a:rPr lang="en-US" dirty="0"/>
              <a:t> </a:t>
            </a:r>
            <a:r>
              <a:rPr lang="en-US" dirty="0" err="1"/>
              <a:t>khoản</a:t>
            </a:r>
            <a:r>
              <a:rPr lang="en-US" dirty="0"/>
              <a:t> </a:t>
            </a:r>
            <a:r>
              <a:rPr lang="en-US" dirty="0" err="1"/>
              <a:t>chính</a:t>
            </a:r>
            <a:r>
              <a:rPr lang="en-US" dirty="0"/>
              <a:t>, </a:t>
            </a:r>
            <a:r>
              <a:rPr lang="en-US" dirty="0" err="1"/>
              <a:t>ko</a:t>
            </a:r>
            <a:r>
              <a:rPr lang="en-US" dirty="0"/>
              <a:t> </a:t>
            </a:r>
            <a:r>
              <a:rPr lang="en-US" dirty="0" err="1"/>
              <a:t>được</a:t>
            </a:r>
            <a:r>
              <a:rPr lang="en-US" dirty="0"/>
              <a:t> </a:t>
            </a:r>
            <a:r>
              <a:rPr lang="en-US" dirty="0" err="1"/>
              <a:t>trùng</a:t>
            </a:r>
            <a:r>
              <a:rPr lang="en-US" dirty="0"/>
              <a:t> </a:t>
            </a:r>
            <a:r>
              <a:rPr lang="en-US" dirty="0" err="1"/>
              <a:t>lặp</a:t>
            </a:r>
            <a:r>
              <a:rPr lang="en-US" dirty="0"/>
              <a:t>.</a:t>
            </a:r>
          </a:p>
          <a:p>
            <a:pPr lvl="0"/>
            <a:endParaRPr lang="en-US" dirty="0"/>
          </a:p>
        </p:txBody>
      </p:sp>
      <p:pic>
        <p:nvPicPr>
          <p:cNvPr id="2" name="Picture 1"/>
          <p:cNvPicPr>
            <a:picLocks noChangeAspect="1"/>
          </p:cNvPicPr>
          <p:nvPr/>
        </p:nvPicPr>
        <p:blipFill>
          <a:blip r:embed="rId3"/>
          <a:stretch>
            <a:fillRect/>
          </a:stretch>
        </p:blipFill>
        <p:spPr>
          <a:xfrm>
            <a:off x="2971800" y="3015021"/>
            <a:ext cx="2561368" cy="3335307"/>
          </a:xfrm>
          <a:prstGeom prst="rect">
            <a:avLst/>
          </a:prstGeom>
        </p:spPr>
      </p:pic>
    </p:spTree>
    <p:extLst>
      <p:ext uri="{BB962C8B-B14F-4D97-AF65-F5344CB8AC3E}">
        <p14:creationId xmlns:p14="http://schemas.microsoft.com/office/powerpoint/2010/main" val="4218440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6486733156759953.jpg"/>
          <p:cNvPicPr>
            <a:picLocks noChangeAspect="1"/>
          </p:cNvPicPr>
          <p:nvPr/>
        </p:nvPicPr>
        <p:blipFill>
          <a:blip r:embed="rId2" cstate="print"/>
          <a:stretch>
            <a:fillRect/>
          </a:stretch>
        </p:blipFill>
        <p:spPr>
          <a:xfrm>
            <a:off x="0" y="40710"/>
            <a:ext cx="1644526" cy="457200"/>
          </a:xfrm>
          <a:prstGeom prst="rect">
            <a:avLst/>
          </a:prstGeom>
        </p:spPr>
      </p:pic>
      <p:sp>
        <p:nvSpPr>
          <p:cNvPr id="3" name="Title 2"/>
          <p:cNvSpPr>
            <a:spLocks noGrp="1"/>
          </p:cNvSpPr>
          <p:nvPr>
            <p:ph type="title"/>
          </p:nvPr>
        </p:nvSpPr>
        <p:spPr>
          <a:xfrm>
            <a:off x="914400" y="489575"/>
            <a:ext cx="6397752" cy="653425"/>
          </a:xfrm>
        </p:spPr>
        <p:txBody>
          <a:bodyPr/>
          <a:lstStyle/>
          <a:p>
            <a:r>
              <a:rPr lang="en-US" sz="4000" dirty="0">
                <a:solidFill>
                  <a:srgbClr val="FFFF00"/>
                </a:solidFill>
                <a:latin typeface="Times New Roman" panose="02020603050405020304" pitchFamily="18" charset="0"/>
                <a:cs typeface="Times New Roman" panose="02020603050405020304" pitchFamily="18" charset="0"/>
              </a:rPr>
              <a:t>2. </a:t>
            </a:r>
            <a:r>
              <a:rPr lang="en-US" sz="4000" dirty="0" err="1">
                <a:solidFill>
                  <a:srgbClr val="FFFF00"/>
                </a:solidFill>
                <a:latin typeface="Times New Roman" panose="02020603050405020304" pitchFamily="18" charset="0"/>
                <a:cs typeface="Times New Roman" panose="02020603050405020304" pitchFamily="18" charset="0"/>
              </a:rPr>
              <a:t>Tạo</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tài</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khoản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phụ</a:t>
            </a:r>
            <a:endParaRPr lang="en-US" sz="4000" dirty="0">
              <a:solidFill>
                <a:srgbClr val="FFFF00"/>
              </a:solidFill>
              <a:latin typeface="Times New Roman" panose="02020603050405020304" pitchFamily="18" charset="0"/>
              <a:cs typeface="Times New Roman" panose="02020603050405020304" pitchFamily="18" charset="0"/>
            </a:endParaRPr>
          </a:p>
        </p:txBody>
      </p:sp>
      <p:sp>
        <p:nvSpPr>
          <p:cNvPr id="7" name="Text Placeholder 2"/>
          <p:cNvSpPr>
            <a:spLocks noGrp="1"/>
          </p:cNvSpPr>
          <p:nvPr>
            <p:ph type="body" idx="1"/>
          </p:nvPr>
        </p:nvSpPr>
        <p:spPr>
          <a:xfrm>
            <a:off x="533400" y="1371600"/>
            <a:ext cx="7927848" cy="4978728"/>
          </a:xfrm>
        </p:spPr>
        <p:txBody>
          <a:bodyPr>
            <a:normAutofit/>
          </a:bodyPr>
          <a:lstStyle/>
          <a:p>
            <a:pPr marL="342900" lvl="0" indent="-342900">
              <a:buFont typeface="Wingdings" panose="05000000000000000000" pitchFamily="2" charset="2"/>
              <a:buChar char="Ø"/>
            </a:pPr>
            <a:r>
              <a:rPr lang="en-US" dirty="0" err="1"/>
              <a:t>Bước</a:t>
            </a:r>
            <a:r>
              <a:rPr lang="en-US" dirty="0"/>
              <a:t> 3: </a:t>
            </a:r>
            <a:r>
              <a:rPr lang="en-US" dirty="0" err="1"/>
              <a:t>sau</a:t>
            </a:r>
            <a:r>
              <a:rPr lang="en-US" dirty="0"/>
              <a:t> </a:t>
            </a:r>
            <a:r>
              <a:rPr lang="en-US" dirty="0" err="1"/>
              <a:t>khi</a:t>
            </a:r>
            <a:r>
              <a:rPr lang="en-US" dirty="0"/>
              <a:t> </a:t>
            </a:r>
            <a:r>
              <a:rPr lang="en-US" dirty="0" err="1"/>
              <a:t>tạo</a:t>
            </a:r>
            <a:r>
              <a:rPr lang="en-US" dirty="0"/>
              <a:t> </a:t>
            </a:r>
            <a:r>
              <a:rPr lang="en-US" dirty="0" err="1"/>
              <a:t>thành</a:t>
            </a:r>
            <a:r>
              <a:rPr lang="en-US" dirty="0"/>
              <a:t> </a:t>
            </a:r>
            <a:r>
              <a:rPr lang="en-US" dirty="0" err="1"/>
              <a:t>công</a:t>
            </a:r>
            <a:r>
              <a:rPr lang="en-US" dirty="0"/>
              <a:t> </a:t>
            </a:r>
            <a:r>
              <a:rPr lang="en-US" dirty="0" err="1"/>
              <a:t>tài</a:t>
            </a:r>
            <a:r>
              <a:rPr lang="en-US" dirty="0"/>
              <a:t> </a:t>
            </a:r>
            <a:r>
              <a:rPr lang="en-US" dirty="0" err="1"/>
              <a:t>khoản</a:t>
            </a:r>
            <a:r>
              <a:rPr lang="en-US" dirty="0"/>
              <a:t> </a:t>
            </a:r>
            <a:r>
              <a:rPr lang="en-US" dirty="0" err="1"/>
              <a:t>phụ</a:t>
            </a:r>
            <a:r>
              <a:rPr lang="en-US" dirty="0"/>
              <a:t>, </a:t>
            </a:r>
            <a:r>
              <a:rPr lang="en-US" dirty="0" err="1"/>
              <a:t>chọn</a:t>
            </a:r>
            <a:r>
              <a:rPr lang="en-US" dirty="0"/>
              <a:t> “ADD Port Privileges + Role” để add </a:t>
            </a:r>
            <a:r>
              <a:rPr lang="en-US" dirty="0" err="1"/>
              <a:t>cảng</a:t>
            </a:r>
            <a:r>
              <a:rPr lang="en-US" dirty="0"/>
              <a:t> </a:t>
            </a:r>
            <a:r>
              <a:rPr lang="en-US" dirty="0" err="1"/>
              <a:t>xếp</a:t>
            </a:r>
            <a:r>
              <a:rPr lang="vi-VN" dirty="0"/>
              <a:t> (POL)</a:t>
            </a:r>
            <a:endParaRPr lang="en-US" dirty="0"/>
          </a:p>
        </p:txBody>
      </p:sp>
      <p:pic>
        <p:nvPicPr>
          <p:cNvPr id="4" name="Picture 3"/>
          <p:cNvPicPr>
            <a:picLocks noChangeAspect="1"/>
          </p:cNvPicPr>
          <p:nvPr/>
        </p:nvPicPr>
        <p:blipFill>
          <a:blip r:embed="rId3"/>
          <a:stretch>
            <a:fillRect/>
          </a:stretch>
        </p:blipFill>
        <p:spPr>
          <a:xfrm>
            <a:off x="1075944" y="2590800"/>
            <a:ext cx="7650480" cy="3352800"/>
          </a:xfrm>
          <a:prstGeom prst="rect">
            <a:avLst/>
          </a:prstGeom>
        </p:spPr>
      </p:pic>
    </p:spTree>
    <p:extLst>
      <p:ext uri="{BB962C8B-B14F-4D97-AF65-F5344CB8AC3E}">
        <p14:creationId xmlns:p14="http://schemas.microsoft.com/office/powerpoint/2010/main" val="2209110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6486733156759953.jpg"/>
          <p:cNvPicPr>
            <a:picLocks noChangeAspect="1"/>
          </p:cNvPicPr>
          <p:nvPr/>
        </p:nvPicPr>
        <p:blipFill>
          <a:blip r:embed="rId2" cstate="print"/>
          <a:stretch>
            <a:fillRect/>
          </a:stretch>
        </p:blipFill>
        <p:spPr>
          <a:xfrm>
            <a:off x="0" y="40710"/>
            <a:ext cx="1644526" cy="457200"/>
          </a:xfrm>
          <a:prstGeom prst="rect">
            <a:avLst/>
          </a:prstGeom>
        </p:spPr>
      </p:pic>
      <p:sp>
        <p:nvSpPr>
          <p:cNvPr id="3" name="Title 2"/>
          <p:cNvSpPr>
            <a:spLocks noGrp="1"/>
          </p:cNvSpPr>
          <p:nvPr>
            <p:ph type="title"/>
          </p:nvPr>
        </p:nvSpPr>
        <p:spPr>
          <a:xfrm>
            <a:off x="914400" y="489575"/>
            <a:ext cx="6397752" cy="653425"/>
          </a:xfrm>
        </p:spPr>
        <p:txBody>
          <a:bodyPr/>
          <a:lstStyle/>
          <a:p>
            <a:r>
              <a:rPr lang="en-US" sz="4000" dirty="0">
                <a:solidFill>
                  <a:srgbClr val="FFFF00"/>
                </a:solidFill>
                <a:latin typeface="Times New Roman" panose="02020603050405020304" pitchFamily="18" charset="0"/>
                <a:cs typeface="Times New Roman" panose="02020603050405020304" pitchFamily="18" charset="0"/>
              </a:rPr>
              <a:t>2. </a:t>
            </a:r>
            <a:r>
              <a:rPr lang="en-US" sz="4000" dirty="0" err="1">
                <a:solidFill>
                  <a:srgbClr val="FFFF00"/>
                </a:solidFill>
                <a:latin typeface="Times New Roman" panose="02020603050405020304" pitchFamily="18" charset="0"/>
                <a:cs typeface="Times New Roman" panose="02020603050405020304" pitchFamily="18" charset="0"/>
              </a:rPr>
              <a:t>Tạo</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tài</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khoản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phụ</a:t>
            </a:r>
            <a:endParaRPr lang="en-US" sz="4000" dirty="0">
              <a:solidFill>
                <a:srgbClr val="FFFF00"/>
              </a:solidFill>
              <a:latin typeface="Times New Roman" panose="02020603050405020304" pitchFamily="18" charset="0"/>
              <a:cs typeface="Times New Roman" panose="02020603050405020304" pitchFamily="18" charset="0"/>
            </a:endParaRPr>
          </a:p>
        </p:txBody>
      </p:sp>
      <p:sp>
        <p:nvSpPr>
          <p:cNvPr id="7" name="Text Placeholder 2"/>
          <p:cNvSpPr>
            <a:spLocks noGrp="1"/>
          </p:cNvSpPr>
          <p:nvPr>
            <p:ph type="body" idx="1"/>
          </p:nvPr>
        </p:nvSpPr>
        <p:spPr>
          <a:xfrm>
            <a:off x="533400" y="1219200"/>
            <a:ext cx="7927848" cy="4978728"/>
          </a:xfrm>
        </p:spPr>
        <p:txBody>
          <a:bodyPr>
            <a:normAutofit/>
          </a:bodyPr>
          <a:lstStyle/>
          <a:p>
            <a:pPr marL="342900" lvl="0" indent="-342900">
              <a:buFont typeface="Wingdings" panose="05000000000000000000" pitchFamily="2" charset="2"/>
              <a:buChar char="Ø"/>
            </a:pPr>
            <a:r>
              <a:rPr lang="en-US" dirty="0" err="1"/>
              <a:t>Bước</a:t>
            </a:r>
            <a:r>
              <a:rPr lang="en-US" dirty="0"/>
              <a:t> 4: </a:t>
            </a:r>
            <a:r>
              <a:rPr lang="en-US" dirty="0" err="1"/>
              <a:t>điền</a:t>
            </a:r>
            <a:r>
              <a:rPr lang="en-US" dirty="0"/>
              <a:t> </a:t>
            </a:r>
            <a:r>
              <a:rPr lang="en-US" dirty="0" err="1"/>
              <a:t>các</a:t>
            </a:r>
            <a:r>
              <a:rPr lang="en-US" dirty="0"/>
              <a:t> </a:t>
            </a:r>
            <a:r>
              <a:rPr lang="en-US" dirty="0" err="1"/>
              <a:t>thông</a:t>
            </a:r>
            <a:r>
              <a:rPr lang="en-US" dirty="0"/>
              <a:t> tin </a:t>
            </a:r>
            <a:r>
              <a:rPr lang="en-US" dirty="0" err="1"/>
              <a:t>trong</a:t>
            </a:r>
            <a:r>
              <a:rPr lang="en-US" dirty="0"/>
              <a:t> </a:t>
            </a:r>
            <a:r>
              <a:rPr lang="en-US" dirty="0" err="1"/>
              <a:t>bảng</a:t>
            </a:r>
            <a:r>
              <a:rPr lang="en-US" dirty="0"/>
              <a:t>.</a:t>
            </a:r>
          </a:p>
          <a:p>
            <a:pPr marL="342900" lvl="0" indent="-342900">
              <a:buFont typeface="Wingdings" panose="05000000000000000000" pitchFamily="2" charset="2"/>
              <a:buChar char="Ø"/>
            </a:pPr>
            <a:r>
              <a:rPr lang="en-US" dirty="0" err="1"/>
              <a:t>Tại</a:t>
            </a:r>
            <a:r>
              <a:rPr lang="en-US" dirty="0"/>
              <a:t> </a:t>
            </a:r>
            <a:r>
              <a:rPr lang="en-US" dirty="0" err="1"/>
              <a:t>mục</a:t>
            </a:r>
            <a:r>
              <a:rPr lang="en-US" dirty="0"/>
              <a:t> Role: </a:t>
            </a:r>
            <a:r>
              <a:rPr lang="en-US" dirty="0" err="1"/>
              <a:t>chọn</a:t>
            </a:r>
            <a:r>
              <a:rPr lang="en-US" dirty="0"/>
              <a:t> “Booking from Outside Japan ports”,  </a:t>
            </a:r>
          </a:p>
          <a:p>
            <a:pPr marL="342900" lvl="0" indent="-342900">
              <a:buFont typeface="Wingdings" panose="05000000000000000000" pitchFamily="2" charset="2"/>
              <a:buChar char="Ø"/>
            </a:pPr>
            <a:r>
              <a:rPr lang="en-US" dirty="0" err="1"/>
              <a:t>Mục</a:t>
            </a:r>
            <a:r>
              <a:rPr lang="en-US" dirty="0"/>
              <a:t> Port </a:t>
            </a:r>
            <a:r>
              <a:rPr lang="en-US" dirty="0" err="1"/>
              <a:t>điền</a:t>
            </a:r>
            <a:r>
              <a:rPr lang="en-US" dirty="0"/>
              <a:t> VN</a:t>
            </a:r>
            <a:r>
              <a:rPr lang="vi-VN" dirty="0"/>
              <a:t>DAD/VNC8Q/VNUIH</a:t>
            </a:r>
            <a:r>
              <a:rPr lang="en-US" dirty="0"/>
              <a:t> </a:t>
            </a:r>
          </a:p>
          <a:p>
            <a:pPr marL="342900" lvl="0" indent="-342900">
              <a:buFont typeface="Wingdings" panose="05000000000000000000" pitchFamily="2" charset="2"/>
              <a:buChar char="Ø"/>
            </a:pPr>
            <a:r>
              <a:rPr lang="en-US" dirty="0"/>
              <a:t>Sau đó </a:t>
            </a:r>
            <a:r>
              <a:rPr lang="en-US" dirty="0" err="1"/>
              <a:t>ấn</a:t>
            </a:r>
            <a:r>
              <a:rPr lang="en-US" dirty="0"/>
              <a:t> SAVE.</a:t>
            </a:r>
          </a:p>
          <a:p>
            <a:pPr marL="342900" lvl="0" indent="-342900">
              <a:buFont typeface="Wingdings" panose="05000000000000000000" pitchFamily="2" charset="2"/>
              <a:buChar char="Ø"/>
            </a:pPr>
            <a:r>
              <a:rPr lang="en-US" dirty="0" err="1"/>
              <a:t>Tài</a:t>
            </a:r>
            <a:r>
              <a:rPr lang="en-US" dirty="0"/>
              <a:t> </a:t>
            </a:r>
            <a:r>
              <a:rPr lang="en-US" dirty="0" err="1"/>
              <a:t>khoản</a:t>
            </a:r>
            <a:r>
              <a:rPr lang="en-US" dirty="0"/>
              <a:t> </a:t>
            </a:r>
            <a:r>
              <a:rPr lang="en-US" dirty="0" err="1"/>
              <a:t>phụ</a:t>
            </a:r>
            <a:r>
              <a:rPr lang="en-US" dirty="0"/>
              <a:t> </a:t>
            </a:r>
            <a:r>
              <a:rPr lang="en-US" dirty="0" err="1"/>
              <a:t>được</a:t>
            </a:r>
            <a:r>
              <a:rPr lang="en-US" dirty="0"/>
              <a:t> </a:t>
            </a:r>
            <a:r>
              <a:rPr lang="en-US" dirty="0" err="1"/>
              <a:t>tạo</a:t>
            </a:r>
            <a:r>
              <a:rPr lang="en-US" dirty="0"/>
              <a:t> </a:t>
            </a:r>
            <a:r>
              <a:rPr lang="en-US" dirty="0" err="1"/>
              <a:t>thành</a:t>
            </a:r>
            <a:r>
              <a:rPr lang="en-US" dirty="0"/>
              <a:t> </a:t>
            </a:r>
            <a:r>
              <a:rPr lang="en-US" dirty="0" err="1"/>
              <a:t>công</a:t>
            </a:r>
            <a:r>
              <a:rPr lang="en-US" dirty="0"/>
              <a:t>, KH </a:t>
            </a:r>
            <a:r>
              <a:rPr lang="en-US" dirty="0" err="1"/>
              <a:t>không</a:t>
            </a:r>
            <a:r>
              <a:rPr lang="en-US" dirty="0"/>
              <a:t> </a:t>
            </a:r>
            <a:r>
              <a:rPr lang="en-US" dirty="0" err="1"/>
              <a:t>cần</a:t>
            </a:r>
            <a:r>
              <a:rPr lang="en-US" dirty="0"/>
              <a:t> </a:t>
            </a:r>
            <a:r>
              <a:rPr lang="en-US" dirty="0" err="1"/>
              <a:t>đợi</a:t>
            </a:r>
            <a:r>
              <a:rPr lang="en-US" dirty="0"/>
              <a:t> </a:t>
            </a:r>
            <a:r>
              <a:rPr lang="en-US" dirty="0" err="1"/>
              <a:t>duyệt</a:t>
            </a:r>
            <a:r>
              <a:rPr lang="en-US" dirty="0"/>
              <a:t> ID </a:t>
            </a:r>
            <a:r>
              <a:rPr lang="en-US" dirty="0" err="1"/>
              <a:t>mà</a:t>
            </a:r>
            <a:r>
              <a:rPr lang="en-US" dirty="0"/>
              <a:t> </a:t>
            </a:r>
            <a:r>
              <a:rPr lang="en-US" dirty="0" err="1"/>
              <a:t>có</a:t>
            </a:r>
            <a:r>
              <a:rPr lang="en-US" dirty="0"/>
              <a:t> </a:t>
            </a:r>
            <a:r>
              <a:rPr lang="en-US" dirty="0" err="1"/>
              <a:t>thể</a:t>
            </a:r>
            <a:r>
              <a:rPr lang="en-US" dirty="0"/>
              <a:t> </a:t>
            </a:r>
            <a:r>
              <a:rPr lang="en-US" dirty="0" err="1"/>
              <a:t>đăng</a:t>
            </a:r>
            <a:r>
              <a:rPr lang="en-US" dirty="0"/>
              <a:t> </a:t>
            </a:r>
            <a:r>
              <a:rPr lang="en-US" dirty="0" err="1"/>
              <a:t>nhập</a:t>
            </a:r>
            <a:r>
              <a:rPr lang="en-US" dirty="0"/>
              <a:t> </a:t>
            </a:r>
            <a:r>
              <a:rPr lang="en-US" dirty="0" err="1"/>
              <a:t>để</a:t>
            </a:r>
            <a:r>
              <a:rPr lang="en-US" dirty="0"/>
              <a:t> </a:t>
            </a:r>
            <a:r>
              <a:rPr lang="en-US" dirty="0" err="1"/>
              <a:t>làm</a:t>
            </a:r>
            <a:r>
              <a:rPr lang="en-US" dirty="0"/>
              <a:t> book/ bill </a:t>
            </a:r>
            <a:r>
              <a:rPr lang="en-US" dirty="0" err="1"/>
              <a:t>luôn</a:t>
            </a:r>
            <a:r>
              <a:rPr lang="en-US" dirty="0"/>
              <a:t>.</a:t>
            </a:r>
          </a:p>
          <a:p>
            <a:pPr lvl="0"/>
            <a:endParaRPr lang="en-US" dirty="0"/>
          </a:p>
          <a:p>
            <a:pPr lvl="0"/>
            <a:endParaRPr lang="en-US" dirty="0"/>
          </a:p>
        </p:txBody>
      </p:sp>
      <p:pic>
        <p:nvPicPr>
          <p:cNvPr id="2" name="Picture 1"/>
          <p:cNvPicPr>
            <a:picLocks noChangeAspect="1"/>
          </p:cNvPicPr>
          <p:nvPr/>
        </p:nvPicPr>
        <p:blipFill>
          <a:blip r:embed="rId3"/>
          <a:stretch>
            <a:fillRect/>
          </a:stretch>
        </p:blipFill>
        <p:spPr>
          <a:xfrm>
            <a:off x="2551176" y="3708564"/>
            <a:ext cx="3124200" cy="2910718"/>
          </a:xfrm>
          <a:prstGeom prst="rect">
            <a:avLst/>
          </a:prstGeom>
        </p:spPr>
      </p:pic>
    </p:spTree>
    <p:extLst>
      <p:ext uri="{BB962C8B-B14F-4D97-AF65-F5344CB8AC3E}">
        <p14:creationId xmlns:p14="http://schemas.microsoft.com/office/powerpoint/2010/main" val="526361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2654"/>
            <a:ext cx="7543800" cy="538306"/>
          </a:xfrm>
        </p:spPr>
        <p:txBody>
          <a:bodyPr/>
          <a:lstStyle/>
          <a:p>
            <a:r>
              <a:rPr lang="en-US" sz="3600" dirty="0">
                <a:solidFill>
                  <a:srgbClr val="FFFF00"/>
                </a:solidFill>
                <a:latin typeface="Times New Roman" panose="02020603050405020304" pitchFamily="18" charset="0"/>
                <a:cs typeface="Times New Roman" panose="02020603050405020304" pitchFamily="18" charset="0"/>
              </a:rPr>
              <a:t>III. Hướng dẫn </a:t>
            </a:r>
            <a:r>
              <a:rPr lang="en-US" sz="3600" dirty="0" err="1">
                <a:solidFill>
                  <a:srgbClr val="FFFF00"/>
                </a:solidFill>
                <a:latin typeface="Times New Roman" panose="02020603050405020304" pitchFamily="18" charset="0"/>
                <a:cs typeface="Times New Roman" panose="02020603050405020304" pitchFamily="18" charset="0"/>
              </a:rPr>
              <a:t>tạo</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E.Booking</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 Placeholder 2"/>
          <p:cNvSpPr>
            <a:spLocks noGrp="1"/>
          </p:cNvSpPr>
          <p:nvPr>
            <p:ph type="body" idx="1"/>
          </p:nvPr>
        </p:nvSpPr>
        <p:spPr>
          <a:xfrm>
            <a:off x="381000" y="609600"/>
            <a:ext cx="7772400" cy="4572000"/>
          </a:xfrm>
        </p:spPr>
        <p:txBody>
          <a:bodyPr>
            <a:normAutofit/>
          </a:bodyPr>
          <a:lstStyle/>
          <a:p>
            <a:pPr lvl="0"/>
            <a:r>
              <a:rPr lang="en-US" sz="1800" dirty="0" err="1"/>
              <a:t>Quý</a:t>
            </a:r>
            <a:r>
              <a:rPr lang="en-US" sz="1800" dirty="0"/>
              <a:t> </a:t>
            </a:r>
            <a:r>
              <a:rPr lang="en-US" sz="1800" dirty="0" err="1"/>
              <a:t>khách</a:t>
            </a:r>
            <a:r>
              <a:rPr lang="en-US" sz="1800" dirty="0"/>
              <a:t> </a:t>
            </a:r>
            <a:r>
              <a:rPr lang="en-US" sz="1800" dirty="0" err="1"/>
              <a:t>vui</a:t>
            </a:r>
            <a:r>
              <a:rPr lang="en-US" sz="1800" dirty="0"/>
              <a:t> </a:t>
            </a:r>
            <a:r>
              <a:rPr lang="en-US" sz="1800" dirty="0" err="1"/>
              <a:t>lòng</a:t>
            </a:r>
            <a:r>
              <a:rPr lang="en-US" sz="1800" dirty="0"/>
              <a:t> đăng </a:t>
            </a:r>
            <a:r>
              <a:rPr lang="en-US" sz="1800" dirty="0" err="1"/>
              <a:t>nhập</a:t>
            </a:r>
            <a:r>
              <a:rPr lang="en-US" sz="1800" dirty="0"/>
              <a:t> </a:t>
            </a:r>
            <a:r>
              <a:rPr lang="en-US" sz="1800" dirty="0" err="1"/>
              <a:t>tài</a:t>
            </a:r>
            <a:r>
              <a:rPr lang="en-US" sz="1800" dirty="0"/>
              <a:t> </a:t>
            </a:r>
            <a:r>
              <a:rPr lang="en-US" sz="1800" dirty="0" err="1"/>
              <a:t>khoản</a:t>
            </a:r>
            <a:r>
              <a:rPr lang="en-US" sz="1800" dirty="0"/>
              <a:t> và </a:t>
            </a:r>
            <a:r>
              <a:rPr lang="en-US" sz="1800" dirty="0" err="1"/>
              <a:t>thực</a:t>
            </a:r>
            <a:r>
              <a:rPr lang="en-US" sz="1800" dirty="0"/>
              <a:t> hiện </a:t>
            </a:r>
            <a:r>
              <a:rPr lang="en-US" sz="1800" dirty="0" err="1"/>
              <a:t>theo</a:t>
            </a:r>
            <a:r>
              <a:rPr lang="en-US" sz="1800" dirty="0"/>
              <a:t> hướng dẫn </a:t>
            </a:r>
            <a:r>
              <a:rPr lang="en-US" sz="1800" dirty="0" err="1"/>
              <a:t>sau</a:t>
            </a:r>
            <a:r>
              <a:rPr lang="en-US" sz="1800" dirty="0"/>
              <a:t>:</a:t>
            </a:r>
          </a:p>
          <a:p>
            <a:pPr lvl="0"/>
            <a:r>
              <a:rPr lang="en-US" sz="1800" dirty="0"/>
              <a:t>1. </a:t>
            </a:r>
            <a:r>
              <a:rPr lang="en-US" sz="1800" dirty="0" err="1"/>
              <a:t>Bấm</a:t>
            </a:r>
            <a:r>
              <a:rPr lang="en-US" sz="1800" dirty="0"/>
              <a:t> </a:t>
            </a:r>
            <a:r>
              <a:rPr lang="en-US" sz="1800" dirty="0" err="1"/>
              <a:t>vào</a:t>
            </a:r>
            <a:r>
              <a:rPr lang="en-US" sz="1800" dirty="0"/>
              <a:t> tab Booking </a:t>
            </a:r>
            <a:r>
              <a:rPr lang="en-US" sz="1800" dirty="0">
                <a:sym typeface="Wingdings" panose="05000000000000000000" pitchFamily="2" charset="2"/>
              </a:rPr>
              <a:t> </a:t>
            </a:r>
            <a:r>
              <a:rPr lang="en-US" sz="1800" dirty="0" err="1">
                <a:sym typeface="Wingdings" panose="05000000000000000000" pitchFamily="2" charset="2"/>
              </a:rPr>
              <a:t>chọn</a:t>
            </a:r>
            <a:r>
              <a:rPr lang="en-US" sz="1800" dirty="0">
                <a:sym typeface="Wingdings" panose="05000000000000000000" pitchFamily="2" charset="2"/>
              </a:rPr>
              <a:t> booking</a:t>
            </a:r>
            <a:endParaRPr lang="en-US" sz="1800" dirty="0"/>
          </a:p>
          <a:p>
            <a:pPr lvl="0"/>
            <a:endParaRPr lang="en-US" dirty="0"/>
          </a:p>
          <a:p>
            <a:pPr marL="342900" lvl="0" indent="-342900">
              <a:buFont typeface="Wingdings" panose="05000000000000000000" pitchFamily="2" charset="2"/>
              <a:buChar char="Ø"/>
            </a:pPr>
            <a:endParaRPr lang="en-US" dirty="0"/>
          </a:p>
        </p:txBody>
      </p:sp>
      <p:pic>
        <p:nvPicPr>
          <p:cNvPr id="5" name="Picture 4"/>
          <p:cNvPicPr>
            <a:picLocks noChangeAspect="1"/>
          </p:cNvPicPr>
          <p:nvPr/>
        </p:nvPicPr>
        <p:blipFill>
          <a:blip r:embed="rId2"/>
          <a:stretch>
            <a:fillRect/>
          </a:stretch>
        </p:blipFill>
        <p:spPr>
          <a:xfrm>
            <a:off x="228600" y="1447800"/>
            <a:ext cx="8799266" cy="4480971"/>
          </a:xfrm>
          <a:prstGeom prst="rect">
            <a:avLst/>
          </a:prstGeom>
        </p:spPr>
      </p:pic>
    </p:spTree>
    <p:extLst>
      <p:ext uri="{BB962C8B-B14F-4D97-AF65-F5344CB8AC3E}">
        <p14:creationId xmlns:p14="http://schemas.microsoft.com/office/powerpoint/2010/main" val="1473706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763000" cy="2124456"/>
          </a:xfrm>
        </p:spPr>
        <p:txBody>
          <a:bodyPr/>
          <a:lstStyle/>
          <a:p>
            <a:r>
              <a:rPr lang="en-US" sz="1500" dirty="0" err="1">
                <a:solidFill>
                  <a:srgbClr val="FFFF00"/>
                </a:solidFill>
                <a:effectLst/>
                <a:latin typeface="Times New Roman" panose="02020603050405020304" pitchFamily="18" charset="0"/>
                <a:cs typeface="Times New Roman" panose="02020603050405020304" pitchFamily="18" charset="0"/>
              </a:rPr>
              <a:t>Điền</a:t>
            </a:r>
            <a:r>
              <a:rPr lang="en-US" sz="1500" dirty="0">
                <a:solidFill>
                  <a:srgbClr val="FFFF00"/>
                </a:solidFill>
                <a:effectLst/>
                <a:latin typeface="Times New Roman" panose="02020603050405020304" pitchFamily="18" charset="0"/>
                <a:cs typeface="Times New Roman" panose="02020603050405020304" pitchFamily="18" charset="0"/>
              </a:rPr>
              <a:t> các </a:t>
            </a:r>
            <a:r>
              <a:rPr lang="en-US" sz="1500" dirty="0" err="1">
                <a:solidFill>
                  <a:srgbClr val="FFFF00"/>
                </a:solidFill>
                <a:effectLst/>
                <a:latin typeface="Times New Roman" panose="02020603050405020304" pitchFamily="18" charset="0"/>
                <a:cs typeface="Times New Roman" panose="02020603050405020304" pitchFamily="18" charset="0"/>
              </a:rPr>
              <a:t>thông</a:t>
            </a:r>
            <a:r>
              <a:rPr lang="en-US" sz="1500" dirty="0">
                <a:solidFill>
                  <a:srgbClr val="FFFF00"/>
                </a:solidFill>
                <a:effectLst/>
                <a:latin typeface="Times New Roman" panose="02020603050405020304" pitchFamily="18" charset="0"/>
                <a:cs typeface="Times New Roman" panose="02020603050405020304" pitchFamily="18" charset="0"/>
              </a:rPr>
              <a:t> tin:</a:t>
            </a:r>
            <a:br>
              <a:rPr lang="en-US" sz="1500" dirty="0">
                <a:solidFill>
                  <a:srgbClr val="FFFF00"/>
                </a:solidFill>
                <a:effectLst/>
                <a:latin typeface="Times New Roman" panose="02020603050405020304" pitchFamily="18" charset="0"/>
                <a:cs typeface="Times New Roman" panose="02020603050405020304" pitchFamily="18" charset="0"/>
              </a:rPr>
            </a:br>
            <a:r>
              <a:rPr lang="en-US" sz="1500" dirty="0">
                <a:solidFill>
                  <a:schemeClr val="tx1"/>
                </a:solidFill>
                <a:effectLst/>
                <a:latin typeface="Times New Roman" panose="02020603050405020304" pitchFamily="18" charset="0"/>
                <a:cs typeface="Times New Roman" panose="02020603050405020304" pitchFamily="18" charset="0"/>
              </a:rPr>
              <a:t>-  POL: </a:t>
            </a:r>
            <a:r>
              <a:rPr lang="vi-VN" sz="1500" dirty="0">
                <a:solidFill>
                  <a:schemeClr val="tx1"/>
                </a:solidFill>
                <a:effectLst/>
                <a:latin typeface="Times New Roman" panose="02020603050405020304" pitchFamily="18" charset="0"/>
                <a:cs typeface="Times New Roman" panose="02020603050405020304" pitchFamily="18" charset="0"/>
              </a:rPr>
              <a:t>DA NANG/CHU LAI/QUY NHON</a:t>
            </a:r>
            <a:br>
              <a:rPr lang="en-US" sz="1500" dirty="0">
                <a:solidFill>
                  <a:schemeClr val="tx1"/>
                </a:solidFill>
                <a:effectLst/>
                <a:latin typeface="Times New Roman" panose="02020603050405020304" pitchFamily="18" charset="0"/>
                <a:cs typeface="Times New Roman" panose="02020603050405020304" pitchFamily="18" charset="0"/>
              </a:rPr>
            </a:br>
            <a:r>
              <a:rPr lang="en-US" sz="1500" dirty="0">
                <a:solidFill>
                  <a:schemeClr val="tx1"/>
                </a:solidFill>
                <a:effectLst/>
                <a:latin typeface="Times New Roman" panose="02020603050405020304" pitchFamily="18" charset="0"/>
                <a:cs typeface="Times New Roman" panose="02020603050405020304" pitchFamily="18" charset="0"/>
              </a:rPr>
              <a:t>- POD: Như </a:t>
            </a:r>
            <a:r>
              <a:rPr lang="en-US" sz="1500" dirty="0" err="1">
                <a:solidFill>
                  <a:schemeClr val="tx1"/>
                </a:solidFill>
                <a:effectLst/>
                <a:latin typeface="Times New Roman" panose="02020603050405020304" pitchFamily="18" charset="0"/>
                <a:cs typeface="Times New Roman" panose="02020603050405020304" pitchFamily="18" charset="0"/>
              </a:rPr>
              <a:t>yêu</a:t>
            </a:r>
            <a:r>
              <a:rPr lang="en-US" sz="1500" dirty="0">
                <a:solidFill>
                  <a:schemeClr val="tx1"/>
                </a:solidFill>
                <a:effectLst/>
                <a:latin typeface="Times New Roman" panose="02020603050405020304" pitchFamily="18" charset="0"/>
                <a:cs typeface="Times New Roman" panose="02020603050405020304" pitchFamily="18" charset="0"/>
              </a:rPr>
              <a:t> cầu của </a:t>
            </a:r>
            <a:r>
              <a:rPr lang="en-US" sz="1500" dirty="0" err="1">
                <a:solidFill>
                  <a:schemeClr val="tx1"/>
                </a:solidFill>
                <a:effectLst/>
                <a:latin typeface="Times New Roman" panose="02020603050405020304" pitchFamily="18" charset="0"/>
                <a:cs typeface="Times New Roman" panose="02020603050405020304" pitchFamily="18" charset="0"/>
              </a:rPr>
              <a:t>quý</a:t>
            </a:r>
            <a:r>
              <a:rPr lang="en-US" sz="1500" dirty="0">
                <a:solidFill>
                  <a:schemeClr val="tx1"/>
                </a:solidFill>
                <a:effectLst/>
                <a:latin typeface="Times New Roman" panose="02020603050405020304" pitchFamily="18" charset="0"/>
                <a:cs typeface="Times New Roman" panose="02020603050405020304" pitchFamily="18" charset="0"/>
              </a:rPr>
              <a:t> </a:t>
            </a:r>
            <a:r>
              <a:rPr lang="en-US" sz="1500" dirty="0" err="1">
                <a:solidFill>
                  <a:schemeClr val="tx1"/>
                </a:solidFill>
                <a:effectLst/>
                <a:latin typeface="Times New Roman" panose="02020603050405020304" pitchFamily="18" charset="0"/>
                <a:cs typeface="Times New Roman" panose="02020603050405020304" pitchFamily="18" charset="0"/>
              </a:rPr>
              <a:t>khách</a:t>
            </a:r>
            <a:r>
              <a:rPr lang="en-US" sz="1500" dirty="0">
                <a:solidFill>
                  <a:schemeClr val="tx1"/>
                </a:solidFill>
                <a:effectLst/>
                <a:latin typeface="Times New Roman" panose="02020603050405020304" pitchFamily="18" charset="0"/>
                <a:cs typeface="Times New Roman" panose="02020603050405020304" pitchFamily="18" charset="0"/>
              </a:rPr>
              <a:t> hàng</a:t>
            </a:r>
            <a:br>
              <a:rPr lang="en-US" sz="1500" dirty="0">
                <a:solidFill>
                  <a:schemeClr val="tx1"/>
                </a:solidFill>
                <a:effectLst/>
                <a:latin typeface="Times New Roman" panose="02020603050405020304" pitchFamily="18" charset="0"/>
                <a:cs typeface="Times New Roman" panose="02020603050405020304" pitchFamily="18" charset="0"/>
              </a:rPr>
            </a:br>
            <a:r>
              <a:rPr lang="en-US" sz="1500" dirty="0">
                <a:solidFill>
                  <a:schemeClr val="tx1"/>
                </a:solidFill>
                <a:effectLst/>
                <a:latin typeface="Times New Roman" panose="02020603050405020304" pitchFamily="18" charset="0"/>
                <a:cs typeface="Times New Roman" panose="02020603050405020304" pitchFamily="18" charset="0"/>
              </a:rPr>
              <a:t>- </a:t>
            </a:r>
            <a:r>
              <a:rPr lang="en-US" sz="1500" dirty="0" err="1">
                <a:solidFill>
                  <a:schemeClr val="tx1"/>
                </a:solidFill>
                <a:effectLst/>
                <a:latin typeface="Times New Roman" panose="02020603050405020304" pitchFamily="18" charset="0"/>
                <a:cs typeface="Times New Roman" panose="02020603050405020304" pitchFamily="18" charset="0"/>
              </a:rPr>
              <a:t>Chọn</a:t>
            </a:r>
            <a:r>
              <a:rPr lang="en-US" sz="1500" dirty="0">
                <a:solidFill>
                  <a:schemeClr val="tx1"/>
                </a:solidFill>
                <a:effectLst/>
                <a:latin typeface="Times New Roman" panose="02020603050405020304" pitchFamily="18" charset="0"/>
                <a:cs typeface="Times New Roman" panose="02020603050405020304" pitchFamily="18" charset="0"/>
              </a:rPr>
              <a:t> </a:t>
            </a:r>
            <a:r>
              <a:rPr lang="en-US" sz="1500" dirty="0" err="1">
                <a:solidFill>
                  <a:schemeClr val="tx1"/>
                </a:solidFill>
                <a:effectLst/>
                <a:latin typeface="Times New Roman" panose="02020603050405020304" pitchFamily="18" charset="0"/>
                <a:cs typeface="Times New Roman" panose="02020603050405020304" pitchFamily="18" charset="0"/>
              </a:rPr>
              <a:t>dịch</a:t>
            </a:r>
            <a:r>
              <a:rPr lang="en-US" sz="1500" dirty="0">
                <a:solidFill>
                  <a:schemeClr val="tx1"/>
                </a:solidFill>
                <a:effectLst/>
                <a:latin typeface="Times New Roman" panose="02020603050405020304" pitchFamily="18" charset="0"/>
                <a:cs typeface="Times New Roman" panose="02020603050405020304" pitchFamily="18" charset="0"/>
              </a:rPr>
              <a:t> vụ : Direct hay Transit ( Transfer)</a:t>
            </a:r>
            <a:br>
              <a:rPr lang="en-US" sz="1500" dirty="0">
                <a:solidFill>
                  <a:schemeClr val="tx1"/>
                </a:solidFill>
                <a:effectLst/>
                <a:latin typeface="Times New Roman" panose="02020603050405020304" pitchFamily="18" charset="0"/>
                <a:cs typeface="Times New Roman" panose="02020603050405020304" pitchFamily="18" charset="0"/>
              </a:rPr>
            </a:br>
            <a:r>
              <a:rPr lang="en-US" sz="1500" dirty="0">
                <a:solidFill>
                  <a:schemeClr val="tx1"/>
                </a:solidFill>
                <a:effectLst/>
                <a:latin typeface="Times New Roman" panose="02020603050405020304" pitchFamily="18" charset="0"/>
                <a:cs typeface="Times New Roman" panose="02020603050405020304" pitchFamily="18" charset="0"/>
              </a:rPr>
              <a:t>START DATE: </a:t>
            </a:r>
            <a:r>
              <a:rPr lang="en-US" sz="1500" dirty="0" err="1">
                <a:solidFill>
                  <a:schemeClr val="tx1"/>
                </a:solidFill>
                <a:effectLst/>
                <a:latin typeface="Times New Roman" panose="02020603050405020304" pitchFamily="18" charset="0"/>
                <a:cs typeface="Times New Roman" panose="02020603050405020304" pitchFamily="18" charset="0"/>
              </a:rPr>
              <a:t>chọn</a:t>
            </a:r>
            <a:r>
              <a:rPr lang="en-US" sz="1500" dirty="0">
                <a:solidFill>
                  <a:schemeClr val="tx1"/>
                </a:solidFill>
                <a:effectLst/>
                <a:latin typeface="Times New Roman" panose="02020603050405020304" pitchFamily="18" charset="0"/>
                <a:cs typeface="Times New Roman" panose="02020603050405020304" pitchFamily="18" charset="0"/>
              </a:rPr>
              <a:t> </a:t>
            </a:r>
            <a:r>
              <a:rPr lang="en-US" sz="1500" dirty="0" err="1">
                <a:solidFill>
                  <a:schemeClr val="tx1"/>
                </a:solidFill>
                <a:effectLst/>
                <a:latin typeface="Times New Roman" panose="02020603050405020304" pitchFamily="18" charset="0"/>
                <a:cs typeface="Times New Roman" panose="02020603050405020304" pitchFamily="18" charset="0"/>
              </a:rPr>
              <a:t>thời</a:t>
            </a:r>
            <a:r>
              <a:rPr lang="en-US" sz="1500" dirty="0">
                <a:solidFill>
                  <a:schemeClr val="tx1"/>
                </a:solidFill>
                <a:effectLst/>
                <a:latin typeface="Times New Roman" panose="02020603050405020304" pitchFamily="18" charset="0"/>
                <a:cs typeface="Times New Roman" panose="02020603050405020304" pitchFamily="18" charset="0"/>
              </a:rPr>
              <a:t> </a:t>
            </a:r>
            <a:r>
              <a:rPr lang="en-US" sz="1500" dirty="0" err="1">
                <a:solidFill>
                  <a:schemeClr val="tx1"/>
                </a:solidFill>
                <a:effectLst/>
                <a:latin typeface="Times New Roman" panose="02020603050405020304" pitchFamily="18" charset="0"/>
                <a:cs typeface="Times New Roman" panose="02020603050405020304" pitchFamily="18" charset="0"/>
              </a:rPr>
              <a:t>gian</a:t>
            </a:r>
            <a:r>
              <a:rPr lang="en-US" sz="1500" dirty="0">
                <a:solidFill>
                  <a:schemeClr val="tx1"/>
                </a:solidFill>
                <a:effectLst/>
                <a:latin typeface="Times New Roman" panose="02020603050405020304" pitchFamily="18" charset="0"/>
                <a:cs typeface="Times New Roman" panose="02020603050405020304" pitchFamily="18" charset="0"/>
              </a:rPr>
              <a:t> ETD</a:t>
            </a:r>
            <a:br>
              <a:rPr lang="en-US" sz="1500" dirty="0">
                <a:solidFill>
                  <a:schemeClr val="tx1"/>
                </a:solidFill>
                <a:effectLst/>
                <a:latin typeface="Times New Roman" panose="02020603050405020304" pitchFamily="18" charset="0"/>
                <a:cs typeface="Times New Roman" panose="02020603050405020304" pitchFamily="18" charset="0"/>
              </a:rPr>
            </a:br>
            <a:r>
              <a:rPr lang="en-US" sz="15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1500" dirty="0" err="1">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bấm</a:t>
            </a:r>
            <a:r>
              <a:rPr lang="en-US" sz="15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 search và </a:t>
            </a:r>
            <a:r>
              <a:rPr lang="en-US" sz="1500" dirty="0" err="1">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chọn</a:t>
            </a:r>
            <a:r>
              <a:rPr lang="en-US" sz="15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 lịch tàu </a:t>
            </a:r>
            <a:r>
              <a:rPr lang="en-US" sz="1500" dirty="0" err="1">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phù</a:t>
            </a:r>
            <a:r>
              <a:rPr lang="en-US" sz="15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1500" dirty="0" err="1">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hợp</a:t>
            </a:r>
            <a:br>
              <a:rPr lang="en-US" sz="15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br>
            <a:r>
              <a:rPr lang="en-US" sz="15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1500" dirty="0" err="1">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bấm</a:t>
            </a:r>
            <a:r>
              <a:rPr lang="en-US" sz="15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 vào </a:t>
            </a:r>
            <a:r>
              <a:rPr lang="en-US" sz="1500" dirty="0" err="1">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nút</a:t>
            </a:r>
            <a:r>
              <a:rPr lang="en-US" sz="15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 Booking</a:t>
            </a:r>
            <a:br>
              <a:rPr lang="en-US" sz="15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br>
            <a:r>
              <a:rPr lang="en-US" sz="1800" dirty="0" err="1">
                <a:solidFill>
                  <a:srgbClr val="FF0000"/>
                </a:solidFill>
                <a:latin typeface="Times New Roman" panose="02020603050405020304" pitchFamily="18" charset="0"/>
                <a:cs typeface="Times New Roman" panose="02020603050405020304" pitchFamily="18" charset="0"/>
              </a:rPr>
              <a:t>Lưu</a:t>
            </a:r>
            <a:r>
              <a:rPr lang="en-US" sz="1800" dirty="0">
                <a:solidFill>
                  <a:srgbClr val="FF0000"/>
                </a:solidFill>
                <a:latin typeface="Times New Roman" panose="02020603050405020304" pitchFamily="18" charset="0"/>
                <a:cs typeface="Times New Roman" panose="02020603050405020304" pitchFamily="18" charset="0"/>
              </a:rPr>
              <a:t> ý</a:t>
            </a:r>
            <a:r>
              <a:rPr lang="en-US" sz="1800" dirty="0">
                <a:latin typeface="Times New Roman" panose="02020603050405020304" pitchFamily="18" charset="0"/>
                <a:cs typeface="Times New Roman" panose="02020603050405020304" pitchFamily="18" charset="0"/>
              </a:rPr>
              <a:t>: </a:t>
            </a:r>
            <a:r>
              <a:rPr lang="en-US" sz="1800" dirty="0">
                <a:solidFill>
                  <a:srgbClr val="FFFF00"/>
                </a:solidFill>
                <a:latin typeface="Times New Roman" panose="02020603050405020304" pitchFamily="18" charset="0"/>
                <a:cs typeface="Times New Roman" panose="02020603050405020304" pitchFamily="18" charset="0"/>
              </a:rPr>
              <a:t>Với </a:t>
            </a:r>
            <a:r>
              <a:rPr lang="en-US" sz="1800" dirty="0" err="1">
                <a:solidFill>
                  <a:srgbClr val="FFFF00"/>
                </a:solidFill>
                <a:latin typeface="Times New Roman" panose="02020603050405020304" pitchFamily="18" charset="0"/>
                <a:cs typeface="Times New Roman" panose="02020603050405020304" pitchFamily="18" charset="0"/>
              </a:rPr>
              <a:t>hàng</a:t>
            </a:r>
            <a:r>
              <a:rPr lang="en-US" sz="1800" dirty="0">
                <a:solidFill>
                  <a:srgbClr val="FFFF00"/>
                </a:solidFill>
                <a:latin typeface="Times New Roman" panose="02020603050405020304" pitchFamily="18" charset="0"/>
                <a:cs typeface="Times New Roman" panose="02020603050405020304" pitchFamily="18" charset="0"/>
              </a:rPr>
              <a:t> DG</a:t>
            </a:r>
            <a:r>
              <a:rPr lang="vi-VN" sz="1800" dirty="0">
                <a:solidFill>
                  <a:srgbClr val="FFFF00"/>
                </a:solidFill>
                <a:latin typeface="Times New Roman" panose="02020603050405020304" pitchFamily="18" charset="0"/>
                <a:cs typeface="Times New Roman" panose="02020603050405020304" pitchFamily="18" charset="0"/>
              </a:rPr>
              <a:t>/OOG</a:t>
            </a:r>
            <a:r>
              <a:rPr lang="en-US" sz="1800" dirty="0">
                <a:solidFill>
                  <a:srgbClr val="FFFF00"/>
                </a:solidFill>
                <a:latin typeface="Times New Roman" panose="02020603050405020304" pitchFamily="18" charset="0"/>
                <a:cs typeface="Times New Roman" panose="02020603050405020304" pitchFamily="18" charset="0"/>
              </a:rPr>
              <a:t> </a:t>
            </a:r>
            <a:r>
              <a:rPr lang="en-US" sz="1800" dirty="0" err="1">
                <a:solidFill>
                  <a:srgbClr val="FFFF00"/>
                </a:solidFill>
                <a:latin typeface="Times New Roman" panose="02020603050405020304" pitchFamily="18" charset="0"/>
                <a:cs typeface="Times New Roman" panose="02020603050405020304" pitchFamily="18" charset="0"/>
              </a:rPr>
              <a:t>quý</a:t>
            </a:r>
            <a:r>
              <a:rPr lang="en-US" sz="1800" dirty="0">
                <a:solidFill>
                  <a:srgbClr val="FFFF00"/>
                </a:solidFill>
                <a:latin typeface="Times New Roman" panose="02020603050405020304" pitchFamily="18" charset="0"/>
                <a:cs typeface="Times New Roman" panose="02020603050405020304" pitchFamily="18" charset="0"/>
              </a:rPr>
              <a:t> </a:t>
            </a:r>
            <a:r>
              <a:rPr lang="en-US" sz="1800" dirty="0" err="1">
                <a:solidFill>
                  <a:srgbClr val="FFFF00"/>
                </a:solidFill>
                <a:latin typeface="Times New Roman" panose="02020603050405020304" pitchFamily="18" charset="0"/>
                <a:cs typeface="Times New Roman" panose="02020603050405020304" pitchFamily="18" charset="0"/>
              </a:rPr>
              <a:t>khách</a:t>
            </a:r>
            <a:r>
              <a:rPr lang="en-US" sz="1800" dirty="0">
                <a:solidFill>
                  <a:srgbClr val="FFFF00"/>
                </a:solidFill>
                <a:latin typeface="Times New Roman" panose="02020603050405020304" pitchFamily="18" charset="0"/>
                <a:cs typeface="Times New Roman" panose="02020603050405020304" pitchFamily="18" charset="0"/>
              </a:rPr>
              <a:t> </a:t>
            </a:r>
            <a:r>
              <a:rPr lang="en-US" sz="1800" dirty="0" err="1">
                <a:solidFill>
                  <a:srgbClr val="FFFF00"/>
                </a:solidFill>
                <a:latin typeface="Times New Roman" panose="02020603050405020304" pitchFamily="18" charset="0"/>
                <a:cs typeface="Times New Roman" panose="02020603050405020304" pitchFamily="18" charset="0"/>
              </a:rPr>
              <a:t>vui</a:t>
            </a:r>
            <a:r>
              <a:rPr lang="en-US" sz="1800" dirty="0">
                <a:solidFill>
                  <a:srgbClr val="FFFF00"/>
                </a:solidFill>
                <a:latin typeface="Times New Roman" panose="02020603050405020304" pitchFamily="18" charset="0"/>
                <a:cs typeface="Times New Roman" panose="02020603050405020304" pitchFamily="18" charset="0"/>
              </a:rPr>
              <a:t> </a:t>
            </a:r>
            <a:r>
              <a:rPr lang="en-US" sz="1800" dirty="0" err="1">
                <a:solidFill>
                  <a:srgbClr val="FFFF00"/>
                </a:solidFill>
                <a:latin typeface="Times New Roman" panose="02020603050405020304" pitchFamily="18" charset="0"/>
                <a:cs typeface="Times New Roman" panose="02020603050405020304" pitchFamily="18" charset="0"/>
              </a:rPr>
              <a:t>lòng</a:t>
            </a:r>
            <a:r>
              <a:rPr lang="en-US" sz="1800" dirty="0">
                <a:solidFill>
                  <a:srgbClr val="FFFF00"/>
                </a:solidFill>
                <a:latin typeface="Times New Roman" panose="02020603050405020304" pitchFamily="18" charset="0"/>
                <a:cs typeface="Times New Roman" panose="02020603050405020304" pitchFamily="18" charset="0"/>
              </a:rPr>
              <a:t> gửi email booking </a:t>
            </a:r>
            <a:r>
              <a:rPr lang="en-US" sz="1800" dirty="0" err="1">
                <a:solidFill>
                  <a:srgbClr val="FFFF00"/>
                </a:solidFill>
                <a:latin typeface="Times New Roman" panose="02020603050405020304" pitchFamily="18" charset="0"/>
                <a:cs typeface="Times New Roman" panose="02020603050405020304" pitchFamily="18" charset="0"/>
              </a:rPr>
              <a:t>cho</a:t>
            </a:r>
            <a:r>
              <a:rPr lang="en-US" sz="1800" dirty="0">
                <a:solidFill>
                  <a:srgbClr val="FFFF00"/>
                </a:solidFill>
                <a:latin typeface="Times New Roman" panose="02020603050405020304" pitchFamily="18" charset="0"/>
                <a:cs typeface="Times New Roman" panose="02020603050405020304" pitchFamily="18" charset="0"/>
              </a:rPr>
              <a:t> </a:t>
            </a:r>
            <a:r>
              <a:rPr lang="en-US" sz="1800" dirty="0" err="1">
                <a:solidFill>
                  <a:srgbClr val="FFFF00"/>
                </a:solidFill>
                <a:latin typeface="Times New Roman" panose="02020603050405020304" pitchFamily="18" charset="0"/>
                <a:cs typeface="Times New Roman" panose="02020603050405020304" pitchFamily="18" charset="0"/>
              </a:rPr>
              <a:t>nhân</a:t>
            </a:r>
            <a:r>
              <a:rPr lang="en-US" sz="1800" dirty="0">
                <a:solidFill>
                  <a:srgbClr val="FFFF00"/>
                </a:solidFill>
                <a:latin typeface="Times New Roman" panose="02020603050405020304" pitchFamily="18" charset="0"/>
                <a:cs typeface="Times New Roman" panose="02020603050405020304" pitchFamily="18" charset="0"/>
              </a:rPr>
              <a:t> </a:t>
            </a:r>
            <a:r>
              <a:rPr lang="en-US" sz="1800" dirty="0" err="1">
                <a:solidFill>
                  <a:srgbClr val="FFFF00"/>
                </a:solidFill>
                <a:latin typeface="Times New Roman" panose="02020603050405020304" pitchFamily="18" charset="0"/>
                <a:cs typeface="Times New Roman" panose="02020603050405020304" pitchFamily="18" charset="0"/>
              </a:rPr>
              <a:t>viên</a:t>
            </a:r>
            <a:r>
              <a:rPr lang="en-US" sz="1800" dirty="0">
                <a:solidFill>
                  <a:srgbClr val="FFFF00"/>
                </a:solidFill>
                <a:latin typeface="Times New Roman" panose="02020603050405020304" pitchFamily="18" charset="0"/>
                <a:cs typeface="Times New Roman" panose="02020603050405020304" pitchFamily="18" charset="0"/>
              </a:rPr>
              <a:t> CS SITC để </a:t>
            </a:r>
            <a:r>
              <a:rPr lang="en-US" sz="1800" dirty="0" err="1">
                <a:solidFill>
                  <a:srgbClr val="FFFF00"/>
                </a:solidFill>
                <a:latin typeface="Times New Roman" panose="02020603050405020304" pitchFamily="18" charset="0"/>
                <a:cs typeface="Times New Roman" panose="02020603050405020304" pitchFamily="18" charset="0"/>
              </a:rPr>
              <a:t>đặt</a:t>
            </a:r>
            <a:r>
              <a:rPr lang="en-US" sz="1800" dirty="0">
                <a:solidFill>
                  <a:srgbClr val="FFFF00"/>
                </a:solidFill>
                <a:latin typeface="Times New Roman" panose="02020603050405020304" pitchFamily="18" charset="0"/>
                <a:cs typeface="Times New Roman" panose="02020603050405020304" pitchFamily="18" charset="0"/>
              </a:rPr>
              <a:t> book</a:t>
            </a:r>
            <a:br>
              <a:rPr lang="en-US" sz="1800" dirty="0">
                <a:solidFill>
                  <a:srgbClr val="FFFF00"/>
                </a:solidFill>
                <a:latin typeface="Times New Roman" panose="02020603050405020304" pitchFamily="18" charset="0"/>
                <a:cs typeface="Times New Roman" panose="02020603050405020304" pitchFamily="18" charset="0"/>
              </a:rPr>
            </a:br>
            <a:endParaRPr lang="en-US" sz="1800" dirty="0">
              <a:solidFill>
                <a:schemeClr val="tx1"/>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E4D3FE5-E94C-431F-99ED-FB236D9A08B6}"/>
              </a:ext>
            </a:extLst>
          </p:cNvPr>
          <p:cNvPicPr>
            <a:picLocks noChangeAspect="1"/>
          </p:cNvPicPr>
          <p:nvPr/>
        </p:nvPicPr>
        <p:blipFill>
          <a:blip r:embed="rId2"/>
          <a:stretch>
            <a:fillRect/>
          </a:stretch>
        </p:blipFill>
        <p:spPr>
          <a:xfrm>
            <a:off x="0" y="2743200"/>
            <a:ext cx="8959220" cy="3733800"/>
          </a:xfrm>
          <a:prstGeom prst="rect">
            <a:avLst/>
          </a:prstGeom>
        </p:spPr>
      </p:pic>
    </p:spTree>
    <p:extLst>
      <p:ext uri="{BB962C8B-B14F-4D97-AF65-F5344CB8AC3E}">
        <p14:creationId xmlns:p14="http://schemas.microsoft.com/office/powerpoint/2010/main" val="129148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638" y="685800"/>
            <a:ext cx="7772400" cy="437407"/>
          </a:xfrm>
        </p:spPr>
        <p:txBody>
          <a:bodyPr/>
          <a:lstStyle/>
          <a:p>
            <a:r>
              <a:rPr lang="en-US" sz="1800" dirty="0" err="1">
                <a:solidFill>
                  <a:schemeClr val="tx1"/>
                </a:solidFill>
                <a:latin typeface="Times New Roman" panose="02020603050405020304" pitchFamily="18" charset="0"/>
                <a:cs typeface="Times New Roman" panose="02020603050405020304" pitchFamily="18" charset="0"/>
              </a:rPr>
              <a:t>Kiểm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tra</a:t>
            </a:r>
            <a:r>
              <a:rPr lang="en-US" sz="1800" dirty="0">
                <a:solidFill>
                  <a:schemeClr val="tx1"/>
                </a:solidFill>
                <a:latin typeface="Times New Roman" panose="02020603050405020304" pitchFamily="18" charset="0"/>
                <a:cs typeface="Times New Roman" panose="02020603050405020304" pitchFamily="18" charset="0"/>
              </a:rPr>
              <a:t> và </a:t>
            </a:r>
            <a:r>
              <a:rPr lang="en-US" sz="1800" dirty="0" err="1">
                <a:solidFill>
                  <a:schemeClr val="tx1"/>
                </a:solidFill>
                <a:latin typeface="Times New Roman" panose="02020603050405020304" pitchFamily="18" charset="0"/>
                <a:cs typeface="Times New Roman" panose="02020603050405020304" pitchFamily="18" charset="0"/>
              </a:rPr>
              <a:t>điền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thông</a:t>
            </a:r>
            <a:r>
              <a:rPr lang="en-US" sz="1800" dirty="0">
                <a:solidFill>
                  <a:schemeClr val="tx1"/>
                </a:solidFill>
                <a:latin typeface="Times New Roman" panose="02020603050405020304" pitchFamily="18" charset="0"/>
                <a:cs typeface="Times New Roman" panose="02020603050405020304" pitchFamily="18" charset="0"/>
              </a:rPr>
              <a:t> tin vào các ô </a:t>
            </a:r>
            <a:r>
              <a:rPr lang="en-US" sz="1800" dirty="0" err="1">
                <a:solidFill>
                  <a:schemeClr val="tx1"/>
                </a:solidFill>
                <a:latin typeface="Times New Roman" panose="02020603050405020304" pitchFamily="18" charset="0"/>
                <a:cs typeface="Times New Roman" panose="02020603050405020304" pitchFamily="18" charset="0"/>
              </a:rPr>
              <a:t>liên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quan</a:t>
            </a:r>
            <a:r>
              <a:rPr lang="en-US" sz="1800" dirty="0">
                <a:solidFill>
                  <a:schemeClr val="tx1"/>
                </a:solidFill>
                <a:latin typeface="Times New Roman" panose="02020603050405020304" pitchFamily="18" charset="0"/>
                <a:cs typeface="Times New Roman" panose="02020603050405020304" pitchFamily="18" charset="0"/>
              </a:rPr>
              <a:t>, các ô </a:t>
            </a:r>
            <a:r>
              <a:rPr lang="en-US" sz="1800" dirty="0" err="1">
                <a:solidFill>
                  <a:schemeClr val="tx1"/>
                </a:solidFill>
                <a:latin typeface="Times New Roman" panose="02020603050405020304" pitchFamily="18" charset="0"/>
                <a:cs typeface="Times New Roman" panose="02020603050405020304" pitchFamily="18" charset="0"/>
              </a:rPr>
              <a:t>màu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đỏ</a:t>
            </a:r>
            <a:r>
              <a:rPr lang="en-US" sz="1800" dirty="0">
                <a:solidFill>
                  <a:schemeClr val="tx1"/>
                </a:solidFill>
                <a:latin typeface="Times New Roman" panose="02020603050405020304" pitchFamily="18" charset="0"/>
                <a:cs typeface="Times New Roman" panose="02020603050405020304" pitchFamily="18" charset="0"/>
              </a:rPr>
              <a:t> là bắt buộc phải </a:t>
            </a:r>
            <a:r>
              <a:rPr lang="en-US" sz="1800" dirty="0" err="1">
                <a:solidFill>
                  <a:schemeClr val="tx1"/>
                </a:solidFill>
                <a:latin typeface="Times New Roman" panose="02020603050405020304" pitchFamily="18" charset="0"/>
                <a:cs typeface="Times New Roman" panose="02020603050405020304" pitchFamily="18" charset="0"/>
              </a:rPr>
              <a:t>điền</a:t>
            </a:r>
            <a:r>
              <a:rPr lang="en-US" sz="1800" dirty="0">
                <a:solidFill>
                  <a:schemeClr val="tx1"/>
                </a:solidFill>
                <a:latin typeface="Times New Roman" panose="02020603050405020304" pitchFamily="18" charset="0"/>
                <a:cs typeface="Times New Roman" panose="02020603050405020304" pitchFamily="18" charset="0"/>
              </a:rPr>
              <a:t> . Nên </a:t>
            </a:r>
            <a:r>
              <a:rPr lang="en-US" sz="1800" dirty="0" err="1">
                <a:solidFill>
                  <a:schemeClr val="tx1"/>
                </a:solidFill>
                <a:latin typeface="Times New Roman" panose="02020603050405020304" pitchFamily="18" charset="0"/>
                <a:cs typeface="Times New Roman" panose="02020603050405020304" pitchFamily="18" charset="0"/>
              </a:rPr>
              <a:t>điền</a:t>
            </a:r>
            <a:r>
              <a:rPr lang="en-US" sz="1800" dirty="0">
                <a:solidFill>
                  <a:schemeClr val="tx1"/>
                </a:solidFill>
                <a:latin typeface="Times New Roman" panose="02020603050405020304" pitchFamily="18" charset="0"/>
                <a:cs typeface="Times New Roman" panose="02020603050405020304" pitchFamily="18" charset="0"/>
              </a:rPr>
              <a:t> tên </a:t>
            </a:r>
            <a:r>
              <a:rPr lang="en-US" sz="1800" dirty="0" err="1">
                <a:solidFill>
                  <a:schemeClr val="tx1"/>
                </a:solidFill>
                <a:latin typeface="Times New Roman" panose="02020603050405020304" pitchFamily="18" charset="0"/>
                <a:cs typeface="Times New Roman" panose="02020603050405020304" pitchFamily="18" charset="0"/>
              </a:rPr>
              <a:t>người</a:t>
            </a:r>
            <a:r>
              <a:rPr lang="en-US" sz="1800" dirty="0">
                <a:solidFill>
                  <a:schemeClr val="tx1"/>
                </a:solidFill>
                <a:latin typeface="Times New Roman" panose="02020603050405020304" pitchFamily="18" charset="0"/>
                <a:cs typeface="Times New Roman" panose="02020603050405020304" pitchFamily="18" charset="0"/>
              </a:rPr>
              <a:t> làm book và </a:t>
            </a:r>
            <a:r>
              <a:rPr lang="en-US" sz="1800" dirty="0" err="1">
                <a:solidFill>
                  <a:schemeClr val="tx1"/>
                </a:solidFill>
                <a:latin typeface="Times New Roman" panose="02020603050405020304" pitchFamily="18" charset="0"/>
                <a:cs typeface="Times New Roman" panose="02020603050405020304" pitchFamily="18" charset="0"/>
              </a:rPr>
              <a:t>số</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điện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thoại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liên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hệ</a:t>
            </a:r>
            <a:r>
              <a:rPr lang="en-US" sz="1800" dirty="0">
                <a:solidFill>
                  <a:schemeClr val="tx1"/>
                </a:solidFill>
                <a:latin typeface="Times New Roman" panose="02020603050405020304" pitchFamily="18" charset="0"/>
                <a:cs typeface="Times New Roman" panose="02020603050405020304" pitchFamily="18" charset="0"/>
              </a:rPr>
              <a:t> để </a:t>
            </a:r>
            <a:r>
              <a:rPr lang="en-US" sz="1800" dirty="0" err="1">
                <a:solidFill>
                  <a:schemeClr val="tx1"/>
                </a:solidFill>
                <a:latin typeface="Times New Roman" panose="02020603050405020304" pitchFamily="18" charset="0"/>
                <a:cs typeface="Times New Roman" panose="02020603050405020304" pitchFamily="18" charset="0"/>
              </a:rPr>
              <a:t>nhân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viên</a:t>
            </a:r>
            <a:r>
              <a:rPr lang="en-US" sz="1800" dirty="0">
                <a:solidFill>
                  <a:schemeClr val="tx1"/>
                </a:solidFill>
                <a:latin typeface="Times New Roman" panose="02020603050405020304" pitchFamily="18" charset="0"/>
                <a:cs typeface="Times New Roman" panose="02020603050405020304" pitchFamily="18" charset="0"/>
              </a:rPr>
              <a:t> CS </a:t>
            </a:r>
            <a:r>
              <a:rPr lang="en-US" sz="1800" dirty="0" err="1">
                <a:solidFill>
                  <a:schemeClr val="tx1"/>
                </a:solidFill>
                <a:latin typeface="Times New Roman" panose="02020603050405020304" pitchFamily="18" charset="0"/>
                <a:cs typeface="Times New Roman" panose="02020603050405020304" pitchFamily="18" charset="0"/>
              </a:rPr>
              <a:t>dễ</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dàng</a:t>
            </a:r>
            <a:r>
              <a:rPr lang="en-US" sz="1800" dirty="0">
                <a:solidFill>
                  <a:schemeClr val="tx1"/>
                </a:solidFill>
                <a:latin typeface="Times New Roman" panose="02020603050405020304" pitchFamily="18" charset="0"/>
                <a:cs typeface="Times New Roman" panose="02020603050405020304" pitchFamily="18" charset="0"/>
              </a:rPr>
              <a:t> tìm đúng </a:t>
            </a:r>
            <a:r>
              <a:rPr lang="en-US" sz="1800" dirty="0" err="1">
                <a:solidFill>
                  <a:schemeClr val="tx1"/>
                </a:solidFill>
                <a:latin typeface="Times New Roman" panose="02020603050405020304" pitchFamily="18" charset="0"/>
                <a:cs typeface="Times New Roman" panose="02020603050405020304" pitchFamily="18" charset="0"/>
              </a:rPr>
              <a:t>người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phụ</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trách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khi</a:t>
            </a:r>
            <a:r>
              <a:rPr lang="en-US" sz="1800" dirty="0">
                <a:solidFill>
                  <a:schemeClr val="tx1"/>
                </a:solidFill>
                <a:latin typeface="Times New Roman" panose="02020603050405020304" pitchFamily="18" charset="0"/>
                <a:cs typeface="Times New Roman" panose="02020603050405020304" pitchFamily="18" charset="0"/>
              </a:rPr>
              <a:t> có </a:t>
            </a:r>
            <a:r>
              <a:rPr lang="en-US" sz="1800" dirty="0" err="1">
                <a:solidFill>
                  <a:schemeClr val="tx1"/>
                </a:solidFill>
                <a:latin typeface="Times New Roman" panose="02020603050405020304" pitchFamily="18" charset="0"/>
                <a:cs typeface="Times New Roman" panose="02020603050405020304" pitchFamily="18" charset="0"/>
              </a:rPr>
              <a:t>sự</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cố</a:t>
            </a:r>
            <a:endParaRPr lang="en-US" sz="1800" dirty="0">
              <a:solidFill>
                <a:schemeClr val="tx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2C6EA2B-057C-D10A-C9EE-A93AFBD3A519}"/>
              </a:ext>
            </a:extLst>
          </p:cNvPr>
          <p:cNvPicPr>
            <a:picLocks noChangeAspect="1"/>
          </p:cNvPicPr>
          <p:nvPr/>
        </p:nvPicPr>
        <p:blipFill>
          <a:blip r:embed="rId2"/>
          <a:stretch>
            <a:fillRect/>
          </a:stretch>
        </p:blipFill>
        <p:spPr>
          <a:xfrm>
            <a:off x="0" y="1905000"/>
            <a:ext cx="9144000" cy="3480925"/>
          </a:xfrm>
          <a:prstGeom prst="rect">
            <a:avLst/>
          </a:prstGeom>
        </p:spPr>
      </p:pic>
    </p:spTree>
    <p:extLst>
      <p:ext uri="{BB962C8B-B14F-4D97-AF65-F5344CB8AC3E}">
        <p14:creationId xmlns:p14="http://schemas.microsoft.com/office/powerpoint/2010/main" val="2990617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81" y="-85888"/>
            <a:ext cx="8458200" cy="1362456"/>
          </a:xfrm>
        </p:spPr>
        <p:txBody>
          <a:bodyPr/>
          <a:lstStyle/>
          <a:p>
            <a:r>
              <a:rPr lang="en-US" sz="1500" dirty="0" err="1">
                <a:solidFill>
                  <a:schemeClr val="tx1"/>
                </a:solidFill>
                <a:latin typeface="Times New Roman" panose="02020603050405020304" pitchFamily="18" charset="0"/>
                <a:cs typeface="Times New Roman" panose="02020603050405020304" pitchFamily="18" charset="0"/>
              </a:rPr>
              <a:t>Điền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thông</a:t>
            </a:r>
            <a:r>
              <a:rPr lang="en-US" sz="1500" dirty="0">
                <a:solidFill>
                  <a:schemeClr val="tx1"/>
                </a:solidFill>
                <a:latin typeface="Times New Roman" panose="02020603050405020304" pitchFamily="18" charset="0"/>
                <a:cs typeface="Times New Roman" panose="02020603050405020304" pitchFamily="18" charset="0"/>
              </a:rPr>
              <a:t> tin </a:t>
            </a:r>
            <a:r>
              <a:rPr lang="en-US" sz="1500" dirty="0" err="1">
                <a:solidFill>
                  <a:schemeClr val="tx1"/>
                </a:solidFill>
                <a:latin typeface="Times New Roman" panose="02020603050405020304" pitchFamily="18" charset="0"/>
                <a:cs typeface="Times New Roman" panose="02020603050405020304" pitchFamily="18" charset="0"/>
              </a:rPr>
              <a:t>lô</a:t>
            </a:r>
            <a:r>
              <a:rPr lang="en-US" sz="1500" dirty="0">
                <a:solidFill>
                  <a:schemeClr val="tx1"/>
                </a:solidFill>
                <a:latin typeface="Times New Roman" panose="02020603050405020304" pitchFamily="18" charset="0"/>
                <a:cs typeface="Times New Roman" panose="02020603050405020304" pitchFamily="18" charset="0"/>
              </a:rPr>
              <a:t> hàng</a:t>
            </a:r>
            <a:br>
              <a:rPr lang="en-US" sz="1500" dirty="0">
                <a:solidFill>
                  <a:schemeClr val="tx1"/>
                </a:solidFill>
                <a:latin typeface="Times New Roman" panose="02020603050405020304" pitchFamily="18" charset="0"/>
                <a:cs typeface="Times New Roman" panose="02020603050405020304" pitchFamily="18" charset="0"/>
              </a:rPr>
            </a:br>
            <a:r>
              <a:rPr lang="en-US" sz="1500" dirty="0" err="1">
                <a:solidFill>
                  <a:schemeClr val="tx1"/>
                </a:solidFill>
                <a:latin typeface="Times New Roman" panose="02020603050405020304" pitchFamily="18" charset="0"/>
                <a:cs typeface="Times New Roman" panose="02020603050405020304" pitchFamily="18" charset="0"/>
              </a:rPr>
              <a:t>Điền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thông</a:t>
            </a:r>
            <a:r>
              <a:rPr lang="en-US" sz="1500" dirty="0">
                <a:solidFill>
                  <a:schemeClr val="tx1"/>
                </a:solidFill>
                <a:latin typeface="Times New Roman" panose="02020603050405020304" pitchFamily="18" charset="0"/>
                <a:cs typeface="Times New Roman" panose="02020603050405020304" pitchFamily="18" charset="0"/>
              </a:rPr>
              <a:t> tin </a:t>
            </a:r>
            <a:r>
              <a:rPr lang="en-US" sz="1500" dirty="0" err="1">
                <a:solidFill>
                  <a:schemeClr val="tx1"/>
                </a:solidFill>
                <a:latin typeface="Times New Roman" panose="02020603050405020304" pitchFamily="18" charset="0"/>
                <a:cs typeface="Times New Roman" panose="02020603050405020304" pitchFamily="18" charset="0"/>
              </a:rPr>
              <a:t>loại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cont</a:t>
            </a:r>
            <a:r>
              <a:rPr lang="en-US" sz="1500" dirty="0">
                <a:solidFill>
                  <a:schemeClr val="tx1"/>
                </a:solidFill>
                <a:latin typeface="Times New Roman" panose="02020603050405020304" pitchFamily="18" charset="0"/>
                <a:cs typeface="Times New Roman" panose="02020603050405020304" pitchFamily="18" charset="0"/>
              </a:rPr>
              <a:t>/</a:t>
            </a:r>
            <a:r>
              <a:rPr lang="en-US" sz="1500" dirty="0" err="1">
                <a:solidFill>
                  <a:schemeClr val="tx1"/>
                </a:solidFill>
                <a:latin typeface="Times New Roman" panose="02020603050405020304" pitchFamily="18" charset="0"/>
                <a:cs typeface="Times New Roman" panose="02020603050405020304" pitchFamily="18" charset="0"/>
              </a:rPr>
              <a:t>lượng</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cont</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loại</a:t>
            </a:r>
            <a:r>
              <a:rPr lang="en-US" sz="1500" dirty="0">
                <a:solidFill>
                  <a:schemeClr val="tx1"/>
                </a:solidFill>
                <a:latin typeface="Times New Roman" panose="02020603050405020304" pitchFamily="18" charset="0"/>
                <a:cs typeface="Times New Roman" panose="02020603050405020304" pitchFamily="18" charset="0"/>
              </a:rPr>
              <a:t> hàng</a:t>
            </a:r>
            <a:br>
              <a:rPr lang="en-US" sz="1500" dirty="0">
                <a:solidFill>
                  <a:schemeClr val="tx1"/>
                </a:solidFill>
                <a:latin typeface="Times New Roman" panose="02020603050405020304" pitchFamily="18" charset="0"/>
                <a:cs typeface="Times New Roman" panose="02020603050405020304" pitchFamily="18" charset="0"/>
              </a:rPr>
            </a:br>
            <a:r>
              <a:rPr lang="en-US" sz="1500" dirty="0" err="1">
                <a:solidFill>
                  <a:schemeClr val="tx1"/>
                </a:solidFill>
                <a:latin typeface="Times New Roman" panose="02020603050405020304" pitchFamily="18" charset="0"/>
                <a:cs typeface="Times New Roman" panose="02020603050405020304" pitchFamily="18" charset="0"/>
              </a:rPr>
              <a:t>Chọn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thông</a:t>
            </a:r>
            <a:r>
              <a:rPr lang="en-US" sz="1500" dirty="0">
                <a:solidFill>
                  <a:schemeClr val="tx1"/>
                </a:solidFill>
                <a:latin typeface="Times New Roman" panose="02020603050405020304" pitchFamily="18" charset="0"/>
                <a:cs typeface="Times New Roman" panose="02020603050405020304" pitchFamily="18" charset="0"/>
              </a:rPr>
              <a:t> tin </a:t>
            </a:r>
            <a:r>
              <a:rPr lang="en-US" sz="1500" dirty="0" err="1">
                <a:solidFill>
                  <a:schemeClr val="tx1"/>
                </a:solidFill>
                <a:latin typeface="Times New Roman" panose="02020603050405020304" pitchFamily="18" charset="0"/>
                <a:cs typeface="Times New Roman" panose="02020603050405020304" pitchFamily="18" charset="0"/>
              </a:rPr>
              <a:t>nơi</a:t>
            </a:r>
            <a:r>
              <a:rPr lang="en-US" sz="1500" dirty="0">
                <a:solidFill>
                  <a:schemeClr val="tx1"/>
                </a:solidFill>
                <a:latin typeface="Times New Roman" panose="02020603050405020304" pitchFamily="18" charset="0"/>
                <a:cs typeface="Times New Roman" panose="02020603050405020304" pitchFamily="18" charset="0"/>
              </a:rPr>
              <a:t> lấy vỏ/</a:t>
            </a:r>
            <a:r>
              <a:rPr lang="en-US" sz="1500" dirty="0" err="1">
                <a:solidFill>
                  <a:schemeClr val="tx1"/>
                </a:solidFill>
                <a:latin typeface="Times New Roman" panose="02020603050405020304" pitchFamily="18" charset="0"/>
                <a:cs typeface="Times New Roman" panose="02020603050405020304" pitchFamily="18" charset="0"/>
              </a:rPr>
              <a:t>nơi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hạ</a:t>
            </a:r>
            <a:r>
              <a:rPr lang="en-US" sz="1500" dirty="0">
                <a:solidFill>
                  <a:schemeClr val="tx1"/>
                </a:solidFill>
                <a:latin typeface="Times New Roman" panose="02020603050405020304" pitchFamily="18" charset="0"/>
                <a:cs typeface="Times New Roman" panose="02020603050405020304" pitchFamily="18" charset="0"/>
              </a:rPr>
              <a:t> hàng </a:t>
            </a:r>
            <a:r>
              <a:rPr lang="en-US" sz="1500" dirty="0" err="1">
                <a:solidFill>
                  <a:schemeClr val="tx1"/>
                </a:solidFill>
                <a:latin typeface="Times New Roman" panose="02020603050405020304" pitchFamily="18" charset="0"/>
                <a:cs typeface="Times New Roman" panose="02020603050405020304" pitchFamily="18" charset="0"/>
              </a:rPr>
              <a:t>phù</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hợp</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theo</a:t>
            </a:r>
            <a:r>
              <a:rPr lang="en-US" sz="1500" dirty="0">
                <a:solidFill>
                  <a:schemeClr val="tx1"/>
                </a:solidFill>
                <a:latin typeface="Times New Roman" panose="02020603050405020304" pitchFamily="18" charset="0"/>
                <a:cs typeface="Times New Roman" panose="02020603050405020304" pitchFamily="18" charset="0"/>
              </a:rPr>
              <a:t> lịch tàu) – xem hướng dẫn ở trang </a:t>
            </a:r>
            <a:r>
              <a:rPr lang="en-US" sz="1500" dirty="0" err="1">
                <a:solidFill>
                  <a:schemeClr val="tx1"/>
                </a:solidFill>
                <a:latin typeface="Times New Roman" panose="02020603050405020304" pitchFamily="18" charset="0"/>
                <a:cs typeface="Times New Roman" panose="02020603050405020304" pitchFamily="18" charset="0"/>
              </a:rPr>
              <a:t>sau</a:t>
            </a:r>
            <a:r>
              <a:rPr lang="en-US" sz="1500" dirty="0">
                <a:solidFill>
                  <a:schemeClr val="tx1"/>
                </a:solidFill>
                <a:latin typeface="Times New Roman" panose="02020603050405020304" pitchFamily="18" charset="0"/>
                <a:cs typeface="Times New Roman" panose="02020603050405020304" pitchFamily="18" charset="0"/>
              </a:rPr>
              <a:t> </a:t>
            </a:r>
            <a:br>
              <a:rPr lang="en-US" sz="1500" dirty="0">
                <a:solidFill>
                  <a:schemeClr val="tx1"/>
                </a:solidFill>
                <a:latin typeface="Times New Roman" panose="02020603050405020304" pitchFamily="18" charset="0"/>
                <a:cs typeface="Times New Roman" panose="02020603050405020304" pitchFamily="18" charset="0"/>
              </a:rPr>
            </a:br>
            <a:r>
              <a:rPr lang="en-US" sz="1500" dirty="0">
                <a:solidFill>
                  <a:schemeClr val="tx1"/>
                </a:solidFill>
                <a:latin typeface="Times New Roman" panose="02020603050405020304" pitchFamily="18" charset="0"/>
                <a:cs typeface="Times New Roman" panose="02020603050405020304" pitchFamily="18" charset="0"/>
              </a:rPr>
              <a:t>Surcharge: Nếu LSS Prepaid </a:t>
            </a:r>
            <a:r>
              <a:rPr lang="en-US" sz="15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500" dirty="0" err="1">
                <a:solidFill>
                  <a:schemeClr val="tx1"/>
                </a:solidFill>
                <a:latin typeface="Times New Roman" panose="02020603050405020304" pitchFamily="18" charset="0"/>
                <a:cs typeface="Times New Roman" panose="02020603050405020304" pitchFamily="18" charset="0"/>
              </a:rPr>
              <a:t>chọn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phí</a:t>
            </a:r>
            <a:r>
              <a:rPr lang="en-US" sz="1500" dirty="0">
                <a:solidFill>
                  <a:schemeClr val="tx1"/>
                </a:solidFill>
                <a:latin typeface="Times New Roman" panose="02020603050405020304" pitchFamily="18" charset="0"/>
                <a:cs typeface="Times New Roman" panose="02020603050405020304" pitchFamily="18" charset="0"/>
              </a:rPr>
              <a:t> LSS </a:t>
            </a:r>
            <a:r>
              <a:rPr lang="en-US" sz="1500" dirty="0" err="1">
                <a:solidFill>
                  <a:schemeClr val="tx1"/>
                </a:solidFill>
                <a:latin typeface="Times New Roman" panose="02020603050405020304" pitchFamily="18" charset="0"/>
                <a:cs typeface="Times New Roman" panose="02020603050405020304" pitchFamily="18" charset="0"/>
              </a:rPr>
              <a:t>bấm</a:t>
            </a:r>
            <a:r>
              <a:rPr lang="en-US" sz="1500" dirty="0">
                <a:solidFill>
                  <a:schemeClr val="tx1"/>
                </a:solidFill>
                <a:latin typeface="Times New Roman" panose="02020603050405020304" pitchFamily="18" charset="0"/>
                <a:cs typeface="Times New Roman" panose="02020603050405020304" pitchFamily="18" charset="0"/>
              </a:rPr>
              <a:t> PP</a:t>
            </a:r>
            <a:br>
              <a:rPr lang="en-US" sz="1500" dirty="0">
                <a:solidFill>
                  <a:schemeClr val="tx1"/>
                </a:solidFill>
                <a:latin typeface="Times New Roman" panose="02020603050405020304" pitchFamily="18" charset="0"/>
                <a:cs typeface="Times New Roman" panose="02020603050405020304" pitchFamily="18" charset="0"/>
              </a:rPr>
            </a:br>
            <a:r>
              <a:rPr lang="en-US" sz="15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5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kiểm</a:t>
            </a:r>
            <a:r>
              <a:rPr lang="en-US" sz="15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5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tra</a:t>
            </a:r>
            <a:r>
              <a:rPr lang="en-US" sz="15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lại </a:t>
            </a:r>
            <a:r>
              <a:rPr lang="en-US" sz="15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thông</a:t>
            </a:r>
            <a:r>
              <a:rPr lang="en-US" sz="15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tin xem có cần </a:t>
            </a:r>
            <a:r>
              <a:rPr lang="en-US" sz="15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chỉnh</a:t>
            </a:r>
            <a:r>
              <a:rPr lang="en-US" sz="15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sửa gì </a:t>
            </a:r>
            <a:r>
              <a:rPr lang="en-US" sz="15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15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5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sau</a:t>
            </a:r>
            <a:r>
              <a:rPr lang="en-US" sz="15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đó </a:t>
            </a:r>
            <a:r>
              <a:rPr lang="en-US" sz="15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bấm</a:t>
            </a:r>
            <a:r>
              <a:rPr lang="en-US" sz="15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Save &amp; Submit</a:t>
            </a:r>
            <a:endParaRPr lang="en-US" sz="1500" dirty="0">
              <a:solidFill>
                <a:schemeClr val="tx1"/>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0401FF7A-617A-BA36-6120-80EFC3A0A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6568"/>
            <a:ext cx="9067800" cy="2838232"/>
          </a:xfrm>
          <a:prstGeom prst="rect">
            <a:avLst/>
          </a:prstGeom>
        </p:spPr>
      </p:pic>
      <p:pic>
        <p:nvPicPr>
          <p:cNvPr id="8" name="Picture 7">
            <a:extLst>
              <a:ext uri="{FF2B5EF4-FFF2-40B4-BE49-F238E27FC236}">
                <a16:creationId xmlns:a16="http://schemas.microsoft.com/office/drawing/2014/main" id="{9091A032-6F9A-4D20-70A5-DD4EDC16E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52799"/>
            <a:ext cx="9067800" cy="3474923"/>
          </a:xfrm>
          <a:prstGeom prst="rect">
            <a:avLst/>
          </a:prstGeom>
        </p:spPr>
      </p:pic>
    </p:spTree>
    <p:extLst>
      <p:ext uri="{BB962C8B-B14F-4D97-AF65-F5344CB8AC3E}">
        <p14:creationId xmlns:p14="http://schemas.microsoft.com/office/powerpoint/2010/main" val="2896207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8229600" cy="3048000"/>
          </a:xfrm>
        </p:spPr>
        <p:txBody>
          <a:bodyPr>
            <a:noAutofit/>
          </a:bodyPr>
          <a:lstStyle/>
          <a:p>
            <a:r>
              <a:rPr lang="en-US" sz="3200" dirty="0">
                <a:latin typeface="Times New Roman" panose="02020603050405020304" pitchFamily="18" charset="0"/>
                <a:cs typeface="Times New Roman" panose="02020603050405020304" pitchFamily="18" charset="0"/>
              </a:rPr>
              <a:t>I . </a:t>
            </a:r>
            <a:r>
              <a:rPr lang="en-US" sz="3200" dirty="0" err="1">
                <a:latin typeface="Times New Roman" panose="02020603050405020304" pitchFamily="18" charset="0"/>
                <a:cs typeface="Times New Roman" panose="02020603050405020304" pitchFamily="18" charset="0"/>
              </a:rPr>
              <a:t>Chuyển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từ </a:t>
            </a:r>
            <a:r>
              <a:rPr lang="en-US" sz="3200" dirty="0" err="1">
                <a:latin typeface="Times New Roman" panose="02020603050405020304" pitchFamily="18" charset="0"/>
                <a:cs typeface="Times New Roman" panose="02020603050405020304" pitchFamily="18" charset="0"/>
              </a:rPr>
              <a:t>tài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a:t>
            </a:r>
            <a:r>
              <a:rPr lang="en-US" sz="3200" dirty="0">
                <a:latin typeface="Times New Roman" panose="02020603050405020304" pitchFamily="18" charset="0"/>
                <a:cs typeface="Times New Roman" panose="02020603050405020304" pitchFamily="18" charset="0"/>
              </a:rPr>
              <a:t> sang web mới</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II.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khoản</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III. Hướng dẫn </a:t>
            </a:r>
            <a:r>
              <a:rPr lang="en-US" sz="3200" dirty="0" err="1">
                <a:latin typeface="Times New Roman" panose="02020603050405020304" pitchFamily="18" charset="0"/>
                <a:cs typeface="Times New Roman" panose="02020603050405020304" pitchFamily="18" charset="0"/>
              </a:rPr>
              <a:t>E.booking</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IV. Hướng dẫn </a:t>
            </a:r>
            <a:r>
              <a:rPr lang="en-US" sz="3200" dirty="0" err="1">
                <a:latin typeface="Times New Roman" panose="02020603050405020304" pitchFamily="18" charset="0"/>
                <a:cs typeface="Times New Roman" panose="02020603050405020304" pitchFamily="18" charset="0"/>
              </a:rPr>
              <a:t>E.bill</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V. </a:t>
            </a:r>
            <a:r>
              <a:rPr lang="en-US" sz="3200" dirty="0" err="1">
                <a:latin typeface="Times New Roman" panose="02020603050405020304" pitchFamily="18" charset="0"/>
                <a:cs typeface="Times New Roman" panose="02020603050405020304" pitchFamily="18" charset="0"/>
              </a:rPr>
              <a:t>Tài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hướng dẫn và </a:t>
            </a:r>
            <a:r>
              <a:rPr lang="en-US" sz="3200" dirty="0" err="1">
                <a:latin typeface="Times New Roman" panose="02020603050405020304" pitchFamily="18" charset="0"/>
                <a:cs typeface="Times New Roman" panose="02020603050405020304" pitchFamily="18" charset="0"/>
              </a:rPr>
              <a:t>trợ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endParaRPr lang="en-US" sz="32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4" name="Picture 3" descr="2016486733156759953.jpg"/>
          <p:cNvPicPr>
            <a:picLocks noChangeAspect="1"/>
          </p:cNvPicPr>
          <p:nvPr/>
        </p:nvPicPr>
        <p:blipFill>
          <a:blip r:embed="rId2" cstate="print"/>
          <a:stretch>
            <a:fillRect/>
          </a:stretch>
        </p:blipFill>
        <p:spPr>
          <a:xfrm>
            <a:off x="0" y="40710"/>
            <a:ext cx="1644526" cy="457200"/>
          </a:xfrm>
          <a:prstGeom prst="rect">
            <a:avLst/>
          </a:prstGeom>
        </p:spPr>
      </p:pic>
      <p:sp>
        <p:nvSpPr>
          <p:cNvPr id="5" name="Title 1"/>
          <p:cNvSpPr txBox="1">
            <a:spLocks/>
          </p:cNvSpPr>
          <p:nvPr/>
        </p:nvSpPr>
        <p:spPr>
          <a:xfrm>
            <a:off x="7086600" y="6182816"/>
            <a:ext cx="1908048" cy="396112"/>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endParaRPr lang="en-US" sz="2000" i="1" dirty="0">
              <a:solidFill>
                <a:srgbClr val="FFFF00"/>
              </a:solidFill>
            </a:endParaRPr>
          </a:p>
        </p:txBody>
      </p:sp>
    </p:spTree>
    <p:extLst>
      <p:ext uri="{BB962C8B-B14F-4D97-AF65-F5344CB8AC3E}">
        <p14:creationId xmlns:p14="http://schemas.microsoft.com/office/powerpoint/2010/main" val="1048017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043" y="2209800"/>
            <a:ext cx="8382000" cy="2862322"/>
          </a:xfrm>
          <a:prstGeom prst="rect">
            <a:avLst/>
          </a:prstGeom>
        </p:spPr>
        <p:txBody>
          <a:bodyPr wrap="square">
            <a:spAutoFit/>
          </a:bodyPr>
          <a:lstStyle/>
          <a:p>
            <a:pPr lvl="0"/>
            <a:r>
              <a:rPr lang="en-US" b="1" dirty="0"/>
              <a:t>LƯU Ý: </a:t>
            </a:r>
          </a:p>
          <a:p>
            <a:pPr lvl="0"/>
            <a:endParaRPr lang="en-US" b="1" dirty="0"/>
          </a:p>
          <a:p>
            <a:pPr lvl="0"/>
            <a:r>
              <a:rPr lang="en-US" dirty="0"/>
              <a:t>1. </a:t>
            </a:r>
            <a:r>
              <a:rPr lang="en-US" u="sng" dirty="0" err="1">
                <a:solidFill>
                  <a:srgbClr val="FFFF00"/>
                </a:solidFill>
              </a:rPr>
              <a:t>Nơi</a:t>
            </a:r>
            <a:r>
              <a:rPr lang="en-US" u="sng" dirty="0">
                <a:solidFill>
                  <a:srgbClr val="FFFF00"/>
                </a:solidFill>
              </a:rPr>
              <a:t> lấy vỏ </a:t>
            </a:r>
            <a:r>
              <a:rPr lang="en-US" dirty="0"/>
              <a:t>: </a:t>
            </a:r>
            <a:r>
              <a:rPr lang="en-US" dirty="0" err="1"/>
              <a:t>Quý</a:t>
            </a:r>
            <a:r>
              <a:rPr lang="en-US" dirty="0"/>
              <a:t> </a:t>
            </a:r>
            <a:r>
              <a:rPr lang="en-US" dirty="0" err="1"/>
              <a:t>khách</a:t>
            </a:r>
            <a:r>
              <a:rPr lang="en-US" dirty="0"/>
              <a:t> </a:t>
            </a:r>
            <a:r>
              <a:rPr lang="vi-VN" dirty="0"/>
              <a:t>có thể </a:t>
            </a:r>
            <a:r>
              <a:rPr lang="en-US" dirty="0" err="1"/>
              <a:t>chọn</a:t>
            </a:r>
            <a:r>
              <a:rPr lang="en-US" dirty="0"/>
              <a:t> </a:t>
            </a:r>
            <a:r>
              <a:rPr lang="vi-VN" dirty="0"/>
              <a:t>1 trong 3 bãi </a:t>
            </a:r>
            <a:r>
              <a:rPr lang="en-US" dirty="0"/>
              <a:t>SITC DINH VU</a:t>
            </a:r>
            <a:r>
              <a:rPr lang="vi-VN" dirty="0"/>
              <a:t> DA NANG/ G FORTUNE/TIEN SA nếu có yêu cầu đặc biệt.</a:t>
            </a:r>
            <a:endParaRPr lang="en-US" dirty="0"/>
          </a:p>
          <a:p>
            <a:pPr lvl="0"/>
            <a:r>
              <a:rPr lang="en-US" dirty="0"/>
              <a:t>Khi </a:t>
            </a:r>
            <a:r>
              <a:rPr lang="en-US" dirty="0" err="1"/>
              <a:t>duyệt</a:t>
            </a:r>
            <a:r>
              <a:rPr lang="en-US" dirty="0"/>
              <a:t> booking, </a:t>
            </a:r>
            <a:r>
              <a:rPr lang="en-US" dirty="0" err="1"/>
              <a:t>tùy</a:t>
            </a:r>
            <a:r>
              <a:rPr lang="en-US" dirty="0"/>
              <a:t> </a:t>
            </a:r>
            <a:r>
              <a:rPr lang="en-US" dirty="0" err="1"/>
              <a:t>tình</a:t>
            </a:r>
            <a:r>
              <a:rPr lang="en-US" dirty="0"/>
              <a:t> </a:t>
            </a:r>
            <a:r>
              <a:rPr lang="en-US" dirty="0" err="1"/>
              <a:t>hình</a:t>
            </a:r>
            <a:r>
              <a:rPr lang="en-US" dirty="0"/>
              <a:t> </a:t>
            </a:r>
            <a:r>
              <a:rPr lang="en-US" dirty="0" err="1"/>
              <a:t>thực</a:t>
            </a:r>
            <a:r>
              <a:rPr lang="en-US" dirty="0"/>
              <a:t> </a:t>
            </a:r>
            <a:r>
              <a:rPr lang="en-US" dirty="0" err="1"/>
              <a:t>tế</a:t>
            </a:r>
            <a:r>
              <a:rPr lang="en-US" dirty="0"/>
              <a:t> </a:t>
            </a:r>
            <a:r>
              <a:rPr lang="vi-VN" dirty="0"/>
              <a:t>vỏ rỗng </a:t>
            </a:r>
            <a:r>
              <a:rPr lang="en-US" dirty="0" err="1"/>
              <a:t>nhân</a:t>
            </a:r>
            <a:r>
              <a:rPr lang="en-US" dirty="0"/>
              <a:t> </a:t>
            </a:r>
            <a:r>
              <a:rPr lang="en-US" dirty="0" err="1"/>
              <a:t>viên</a:t>
            </a:r>
            <a:r>
              <a:rPr lang="en-US" dirty="0"/>
              <a:t> SITC sẽ </a:t>
            </a:r>
            <a:r>
              <a:rPr lang="en-US" dirty="0" err="1"/>
              <a:t>điều</a:t>
            </a:r>
            <a:r>
              <a:rPr lang="en-US" dirty="0"/>
              <a:t> </a:t>
            </a:r>
            <a:r>
              <a:rPr lang="en-US" dirty="0" err="1"/>
              <a:t>chỉnh</a:t>
            </a:r>
            <a:r>
              <a:rPr lang="en-US" dirty="0"/>
              <a:t> lại </a:t>
            </a:r>
            <a:r>
              <a:rPr lang="en-US" dirty="0" err="1"/>
              <a:t>nơi</a:t>
            </a:r>
            <a:r>
              <a:rPr lang="en-US" dirty="0"/>
              <a:t> </a:t>
            </a:r>
            <a:r>
              <a:rPr lang="en-US" dirty="0" err="1"/>
              <a:t>lấy</a:t>
            </a:r>
            <a:r>
              <a:rPr lang="en-US" dirty="0"/>
              <a:t> </a:t>
            </a:r>
            <a:r>
              <a:rPr lang="en-US" dirty="0" err="1"/>
              <a:t>vỏ</a:t>
            </a:r>
            <a:r>
              <a:rPr lang="vi-VN" dirty="0"/>
              <a:t> </a:t>
            </a:r>
            <a:r>
              <a:rPr lang="en-US" dirty="0" err="1"/>
              <a:t>cho</a:t>
            </a:r>
            <a:r>
              <a:rPr lang="en-US" dirty="0"/>
              <a:t> </a:t>
            </a:r>
            <a:r>
              <a:rPr lang="en-US" dirty="0" err="1"/>
              <a:t>phù</a:t>
            </a:r>
            <a:r>
              <a:rPr lang="en-US" dirty="0"/>
              <a:t> </a:t>
            </a:r>
            <a:r>
              <a:rPr lang="en-US" dirty="0" err="1"/>
              <a:t>hợp</a:t>
            </a:r>
            <a:r>
              <a:rPr lang="en-US" dirty="0"/>
              <a:t>.</a:t>
            </a:r>
          </a:p>
          <a:p>
            <a:pPr lvl="0"/>
            <a:endParaRPr lang="en-US" dirty="0"/>
          </a:p>
          <a:p>
            <a:pPr lvl="0"/>
            <a:r>
              <a:rPr lang="en-US" dirty="0"/>
              <a:t>2. </a:t>
            </a:r>
            <a:r>
              <a:rPr lang="en-US" dirty="0" err="1">
                <a:solidFill>
                  <a:srgbClr val="FFFF00"/>
                </a:solidFill>
              </a:rPr>
              <a:t>Nơi</a:t>
            </a:r>
            <a:r>
              <a:rPr lang="en-US" dirty="0">
                <a:solidFill>
                  <a:srgbClr val="FFFF00"/>
                </a:solidFill>
              </a:rPr>
              <a:t> </a:t>
            </a:r>
            <a:r>
              <a:rPr lang="en-US" dirty="0" err="1">
                <a:solidFill>
                  <a:srgbClr val="FFFF00"/>
                </a:solidFill>
              </a:rPr>
              <a:t>hạ</a:t>
            </a:r>
            <a:r>
              <a:rPr lang="en-US" dirty="0">
                <a:solidFill>
                  <a:srgbClr val="FFFF00"/>
                </a:solidFill>
              </a:rPr>
              <a:t> hàng </a:t>
            </a:r>
            <a:r>
              <a:rPr lang="en-US" dirty="0"/>
              <a:t>: </a:t>
            </a:r>
            <a:r>
              <a:rPr lang="en-US" dirty="0" err="1"/>
              <a:t>Quý</a:t>
            </a:r>
            <a:r>
              <a:rPr lang="en-US" dirty="0"/>
              <a:t> </a:t>
            </a:r>
            <a:r>
              <a:rPr lang="en-US" dirty="0" err="1"/>
              <a:t>khách</a:t>
            </a:r>
            <a:r>
              <a:rPr lang="en-US" dirty="0"/>
              <a:t> </a:t>
            </a:r>
            <a:r>
              <a:rPr lang="en-US" dirty="0" err="1"/>
              <a:t>chọn</a:t>
            </a:r>
            <a:r>
              <a:rPr lang="en-US" dirty="0"/>
              <a:t> </a:t>
            </a:r>
            <a:r>
              <a:rPr lang="en-US" dirty="0" err="1"/>
              <a:t>nơi</a:t>
            </a:r>
            <a:r>
              <a:rPr lang="en-US" dirty="0"/>
              <a:t> </a:t>
            </a:r>
            <a:r>
              <a:rPr lang="en-US" dirty="0" err="1"/>
              <a:t>hạ</a:t>
            </a:r>
            <a:r>
              <a:rPr lang="en-US" dirty="0"/>
              <a:t> </a:t>
            </a:r>
            <a:r>
              <a:rPr lang="en-US" dirty="0" err="1"/>
              <a:t>hàng</a:t>
            </a:r>
            <a:r>
              <a:rPr lang="en-US" dirty="0"/>
              <a:t> </a:t>
            </a:r>
            <a:r>
              <a:rPr lang="vi-VN" dirty="0"/>
              <a:t>mặc định là TIEN SA TERMINAL</a:t>
            </a:r>
            <a:endParaRPr lang="en-US" dirty="0"/>
          </a:p>
          <a:p>
            <a:endParaRPr lang="en-US" dirty="0"/>
          </a:p>
          <a:p>
            <a:pPr lvl="0"/>
            <a:endParaRPr lang="en-US" dirty="0"/>
          </a:p>
        </p:txBody>
      </p:sp>
      <p:pic>
        <p:nvPicPr>
          <p:cNvPr id="4" name="Picture 3">
            <a:extLst>
              <a:ext uri="{FF2B5EF4-FFF2-40B4-BE49-F238E27FC236}">
                <a16:creationId xmlns:a16="http://schemas.microsoft.com/office/drawing/2014/main" id="{75AC7E7C-7081-7883-BAF6-ED4BAAA9E60B}"/>
              </a:ext>
            </a:extLst>
          </p:cNvPr>
          <p:cNvPicPr>
            <a:picLocks noChangeAspect="1"/>
          </p:cNvPicPr>
          <p:nvPr/>
        </p:nvPicPr>
        <p:blipFill>
          <a:blip r:embed="rId2"/>
          <a:stretch>
            <a:fillRect/>
          </a:stretch>
        </p:blipFill>
        <p:spPr>
          <a:xfrm>
            <a:off x="11723" y="533400"/>
            <a:ext cx="9144000" cy="977051"/>
          </a:xfrm>
          <a:prstGeom prst="rect">
            <a:avLst/>
          </a:prstGeom>
        </p:spPr>
      </p:pic>
    </p:spTree>
    <p:extLst>
      <p:ext uri="{BB962C8B-B14F-4D97-AF65-F5344CB8AC3E}">
        <p14:creationId xmlns:p14="http://schemas.microsoft.com/office/powerpoint/2010/main" val="3466677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381000"/>
            <a:ext cx="8382000" cy="6463308"/>
          </a:xfrm>
          <a:prstGeom prst="rect">
            <a:avLst/>
          </a:prstGeom>
        </p:spPr>
        <p:txBody>
          <a:bodyPr wrap="square">
            <a:spAutoFit/>
          </a:bodyPr>
          <a:lstStyle/>
          <a:p>
            <a:pPr lvl="0"/>
            <a:r>
              <a:rPr lang="en-US" b="1" dirty="0"/>
              <a:t>LƯU Ý: </a:t>
            </a:r>
          </a:p>
          <a:p>
            <a:pPr lvl="0"/>
            <a:endParaRPr lang="en-US" b="1" dirty="0"/>
          </a:p>
          <a:p>
            <a:pPr marL="342900" lvl="0" indent="-342900">
              <a:buAutoNum type="arabicPeriod"/>
            </a:pPr>
            <a:r>
              <a:rPr lang="en-US" dirty="0" err="1"/>
              <a:t>Vui</a:t>
            </a:r>
            <a:r>
              <a:rPr lang="en-US" dirty="0"/>
              <a:t> </a:t>
            </a:r>
            <a:r>
              <a:rPr lang="en-US" dirty="0" err="1"/>
              <a:t>lòng</a:t>
            </a:r>
            <a:r>
              <a:rPr lang="en-US" dirty="0"/>
              <a:t> </a:t>
            </a:r>
            <a:r>
              <a:rPr lang="en-US" dirty="0" err="1"/>
              <a:t>tích</a:t>
            </a:r>
            <a:r>
              <a:rPr lang="en-US" dirty="0"/>
              <a:t> và </a:t>
            </a:r>
            <a:r>
              <a:rPr lang="en-US" dirty="0" err="1"/>
              <a:t>điền</a:t>
            </a:r>
            <a:r>
              <a:rPr lang="en-US" dirty="0"/>
              <a:t> </a:t>
            </a:r>
            <a:r>
              <a:rPr lang="en-US" dirty="0" err="1"/>
              <a:t>thông</a:t>
            </a:r>
            <a:r>
              <a:rPr lang="en-US" dirty="0"/>
              <a:t> tin vào các </a:t>
            </a:r>
            <a:r>
              <a:rPr lang="en-US" dirty="0" err="1"/>
              <a:t>loại</a:t>
            </a:r>
            <a:r>
              <a:rPr lang="en-US" dirty="0"/>
              <a:t> container </a:t>
            </a:r>
            <a:r>
              <a:rPr lang="en-US" dirty="0" err="1"/>
              <a:t>đặc</a:t>
            </a:r>
            <a:r>
              <a:rPr lang="en-US" dirty="0"/>
              <a:t> </a:t>
            </a:r>
            <a:r>
              <a:rPr lang="en-US" dirty="0" err="1"/>
              <a:t>biệt</a:t>
            </a:r>
            <a:r>
              <a:rPr lang="en-US" dirty="0"/>
              <a:t> </a:t>
            </a:r>
            <a:r>
              <a:rPr lang="en-US" dirty="0" err="1"/>
              <a:t>cho</a:t>
            </a:r>
            <a:r>
              <a:rPr lang="en-US" dirty="0"/>
              <a:t> </a:t>
            </a:r>
            <a:r>
              <a:rPr lang="en-US" dirty="0" err="1"/>
              <a:t>phù</a:t>
            </a:r>
            <a:r>
              <a:rPr lang="en-US" dirty="0"/>
              <a:t> </a:t>
            </a:r>
            <a:r>
              <a:rPr lang="en-US" dirty="0" err="1"/>
              <a:t>hợp</a:t>
            </a:r>
            <a:r>
              <a:rPr lang="en-US" dirty="0"/>
              <a:t> : SOC, Reefer …</a:t>
            </a:r>
          </a:p>
          <a:p>
            <a:pPr lvl="0"/>
            <a:endParaRPr lang="en-US" dirty="0"/>
          </a:p>
          <a:p>
            <a:pPr lvl="0"/>
            <a:r>
              <a:rPr lang="en-US" dirty="0" err="1"/>
              <a:t>Riêng</a:t>
            </a:r>
            <a:r>
              <a:rPr lang="en-US" dirty="0"/>
              <a:t> hàng DG và OOG, </a:t>
            </a:r>
            <a:r>
              <a:rPr lang="en-US" dirty="0" err="1"/>
              <a:t>vui</a:t>
            </a:r>
            <a:r>
              <a:rPr lang="en-US" dirty="0"/>
              <a:t> </a:t>
            </a:r>
            <a:r>
              <a:rPr lang="en-US" dirty="0" err="1"/>
              <a:t>lòng</a:t>
            </a:r>
            <a:r>
              <a:rPr lang="en-US" dirty="0"/>
              <a:t> gửi email </a:t>
            </a:r>
            <a:r>
              <a:rPr lang="en-US" dirty="0" err="1"/>
              <a:t>cho</a:t>
            </a:r>
            <a:r>
              <a:rPr lang="en-US" dirty="0"/>
              <a:t> </a:t>
            </a:r>
            <a:r>
              <a:rPr lang="en-US" dirty="0" err="1"/>
              <a:t>bộ</a:t>
            </a:r>
            <a:r>
              <a:rPr lang="en-US" dirty="0"/>
              <a:t> </a:t>
            </a:r>
            <a:r>
              <a:rPr lang="en-US" dirty="0" err="1"/>
              <a:t>phận</a:t>
            </a:r>
            <a:r>
              <a:rPr lang="en-US" dirty="0"/>
              <a:t> CS để </a:t>
            </a:r>
            <a:r>
              <a:rPr lang="en-US" dirty="0" err="1"/>
              <a:t>được</a:t>
            </a:r>
            <a:r>
              <a:rPr lang="en-US" dirty="0"/>
              <a:t> hướng dẫn </a:t>
            </a:r>
            <a:r>
              <a:rPr lang="en-US" dirty="0" err="1"/>
              <a:t>cụ</a:t>
            </a:r>
            <a:r>
              <a:rPr lang="en-US" dirty="0"/>
              <a:t> thể.</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pic>
        <p:nvPicPr>
          <p:cNvPr id="4" name="Picture 3"/>
          <p:cNvPicPr>
            <a:picLocks noChangeAspect="1"/>
          </p:cNvPicPr>
          <p:nvPr/>
        </p:nvPicPr>
        <p:blipFill>
          <a:blip r:embed="rId2"/>
          <a:stretch>
            <a:fillRect/>
          </a:stretch>
        </p:blipFill>
        <p:spPr>
          <a:xfrm>
            <a:off x="152400" y="2590800"/>
            <a:ext cx="8891683" cy="3921274"/>
          </a:xfrm>
          <a:prstGeom prst="rect">
            <a:avLst/>
          </a:prstGeom>
        </p:spPr>
      </p:pic>
    </p:spTree>
    <p:extLst>
      <p:ext uri="{BB962C8B-B14F-4D97-AF65-F5344CB8AC3E}">
        <p14:creationId xmlns:p14="http://schemas.microsoft.com/office/powerpoint/2010/main" val="4219065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15400" cy="461665"/>
          </a:xfrm>
          <a:prstGeom prst="rect">
            <a:avLst/>
          </a:prstGeom>
        </p:spPr>
        <p:txBody>
          <a:bodyPr wrap="square">
            <a:spAutoFit/>
          </a:bodyPr>
          <a:lstStyle/>
          <a:p>
            <a:r>
              <a:rPr lang="en-US" sz="2400" b="1" dirty="0">
                <a:solidFill>
                  <a:srgbClr val="FFFF00"/>
                </a:solidFill>
              </a:rPr>
              <a:t>Xem lại </a:t>
            </a:r>
            <a:r>
              <a:rPr lang="en-US" sz="2400" b="1" dirty="0" err="1">
                <a:solidFill>
                  <a:srgbClr val="FFFF00"/>
                </a:solidFill>
              </a:rPr>
              <a:t>trạng</a:t>
            </a:r>
            <a:r>
              <a:rPr lang="en-US" sz="2400" b="1" dirty="0">
                <a:solidFill>
                  <a:srgbClr val="FFFF00"/>
                </a:solidFill>
              </a:rPr>
              <a:t> </a:t>
            </a:r>
            <a:r>
              <a:rPr lang="en-US" sz="2400" b="1" dirty="0" err="1">
                <a:solidFill>
                  <a:srgbClr val="FFFF00"/>
                </a:solidFill>
              </a:rPr>
              <a:t>thái</a:t>
            </a:r>
            <a:r>
              <a:rPr lang="en-US" sz="2400" b="1" dirty="0">
                <a:solidFill>
                  <a:srgbClr val="FFFF00"/>
                </a:solidFill>
              </a:rPr>
              <a:t> các booking đã </a:t>
            </a:r>
            <a:r>
              <a:rPr lang="en-US" sz="2400" b="1" dirty="0" err="1">
                <a:solidFill>
                  <a:srgbClr val="FFFF00"/>
                </a:solidFill>
              </a:rPr>
              <a:t>đặt</a:t>
            </a:r>
            <a:r>
              <a:rPr lang="en-US" sz="2400" b="1" dirty="0">
                <a:solidFill>
                  <a:srgbClr val="FFFF00"/>
                </a:solidFill>
              </a:rPr>
              <a:t> và các </a:t>
            </a:r>
            <a:r>
              <a:rPr lang="en-US" sz="2400" b="1" dirty="0" err="1">
                <a:solidFill>
                  <a:srgbClr val="FFFF00"/>
                </a:solidFill>
              </a:rPr>
              <a:t>tác</a:t>
            </a:r>
            <a:r>
              <a:rPr lang="en-US" sz="2400" b="1" dirty="0">
                <a:solidFill>
                  <a:srgbClr val="FFFF00"/>
                </a:solidFill>
              </a:rPr>
              <a:t> nghiệp khác </a:t>
            </a:r>
          </a:p>
        </p:txBody>
      </p:sp>
      <p:sp>
        <p:nvSpPr>
          <p:cNvPr id="2" name="Rectangle 1"/>
          <p:cNvSpPr/>
          <p:nvPr/>
        </p:nvSpPr>
        <p:spPr>
          <a:xfrm>
            <a:off x="533400" y="4750827"/>
            <a:ext cx="8229600" cy="1080296"/>
          </a:xfrm>
          <a:prstGeom prst="rect">
            <a:avLst/>
          </a:prstGeom>
        </p:spPr>
        <p:txBody>
          <a:bodyPr wrap="square">
            <a:spAutoFit/>
          </a:bodyPr>
          <a:lstStyle/>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Sau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quý</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khách</a:t>
            </a:r>
            <a:r>
              <a:rPr lang="en-US" sz="2000" dirty="0">
                <a:latin typeface="Times New Roman" panose="02020603050405020304" pitchFamily="18" charset="0"/>
                <a:ea typeface="Calibri" panose="020F0502020204030204" pitchFamily="34" charset="0"/>
                <a:cs typeface="Times New Roman" panose="02020603050405020304" pitchFamily="18" charset="0"/>
              </a:rPr>
              <a:t> submit booking website sẽ gửi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báo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Quý</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khách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2000" dirty="0">
                <a:latin typeface="Times New Roman" panose="02020603050405020304" pitchFamily="18" charset="0"/>
                <a:ea typeface="Calibri" panose="020F0502020204030204" pitchFamily="34" charset="0"/>
                <a:cs typeface="Times New Roman" panose="02020603050405020304" pitchFamily="18" charset="0"/>
              </a:rPr>
              <a:t> SITC sẽ vào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kiểm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tra</a:t>
            </a:r>
            <a:r>
              <a:rPr lang="en-US" sz="2000" dirty="0">
                <a:latin typeface="Times New Roman" panose="02020603050405020304" pitchFamily="18" charset="0"/>
                <a:ea typeface="Calibri" panose="020F0502020204030204" pitchFamily="34" charset="0"/>
                <a:cs typeface="Times New Roman" panose="02020603050405020304" pitchFamily="18" charset="0"/>
              </a:rPr>
              <a:t> và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duyệt</a:t>
            </a:r>
            <a:r>
              <a:rPr lang="en-US" sz="2000" dirty="0">
                <a:latin typeface="Times New Roman" panose="02020603050405020304" pitchFamily="18" charset="0"/>
                <a:ea typeface="Calibri" panose="020F0502020204030204" pitchFamily="34" charset="0"/>
                <a:cs typeface="Times New Roman" panose="02020603050405020304" pitchFamily="18" charset="0"/>
              </a:rPr>
              <a:t> /từ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chối</a:t>
            </a:r>
            <a:r>
              <a:rPr lang="en-US" sz="2000" dirty="0">
                <a:latin typeface="Times New Roman" panose="02020603050405020304" pitchFamily="18" charset="0"/>
                <a:ea typeface="Calibri" panose="020F0502020204030204" pitchFamily="34" charset="0"/>
                <a:cs typeface="Times New Roman" panose="02020603050405020304" pitchFamily="18" charset="0"/>
              </a:rPr>
              <a:t> booking. Website sẽ có email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phản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hồi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báo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khách</a:t>
            </a:r>
            <a:r>
              <a:rPr lang="en-US" sz="2000" dirty="0">
                <a:latin typeface="Times New Roman" panose="02020603050405020304" pitchFamily="18" charset="0"/>
                <a:ea typeface="Calibri" panose="020F0502020204030204" pitchFamily="34" charset="0"/>
                <a:cs typeface="Times New Roman" panose="02020603050405020304" pitchFamily="18" charset="0"/>
              </a:rPr>
              <a:t> hàng về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2000" dirty="0">
                <a:latin typeface="Times New Roman" panose="02020603050405020304" pitchFamily="18" charset="0"/>
                <a:ea typeface="Calibri" panose="020F0502020204030204" pitchFamily="34" charset="0"/>
                <a:cs typeface="Times New Roman" panose="02020603050405020304" pitchFamily="18" charset="0"/>
              </a:rPr>
              <a:t> booking.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28600" y="914400"/>
            <a:ext cx="8610600" cy="3690257"/>
          </a:xfrm>
          <a:prstGeom prst="rect">
            <a:avLst/>
          </a:prstGeom>
        </p:spPr>
      </p:pic>
    </p:spTree>
    <p:extLst>
      <p:ext uri="{BB962C8B-B14F-4D97-AF65-F5344CB8AC3E}">
        <p14:creationId xmlns:p14="http://schemas.microsoft.com/office/powerpoint/2010/main" val="162160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2895600" cy="430887"/>
          </a:xfrm>
          <a:prstGeom prst="rect">
            <a:avLst/>
          </a:prstGeom>
        </p:spPr>
        <p:txBody>
          <a:bodyPr wrap="square">
            <a:spAutoFit/>
          </a:bodyPr>
          <a:lstStyle/>
          <a:p>
            <a:r>
              <a:rPr lang="en-US" sz="2200" b="1" dirty="0" err="1">
                <a:solidFill>
                  <a:srgbClr val="FFFF00"/>
                </a:solidFill>
              </a:rPr>
              <a:t>Thay</a:t>
            </a:r>
            <a:r>
              <a:rPr lang="en-US" sz="2200" b="1" dirty="0">
                <a:solidFill>
                  <a:srgbClr val="FFFF00"/>
                </a:solidFill>
              </a:rPr>
              <a:t> </a:t>
            </a:r>
            <a:r>
              <a:rPr lang="en-US" sz="2200" b="1" dirty="0" err="1">
                <a:solidFill>
                  <a:srgbClr val="FFFF00"/>
                </a:solidFill>
              </a:rPr>
              <a:t>đổi</a:t>
            </a:r>
            <a:r>
              <a:rPr lang="en-US" sz="2200" b="1" dirty="0">
                <a:solidFill>
                  <a:srgbClr val="FFFF00"/>
                </a:solidFill>
              </a:rPr>
              <a:t> tên tàu </a:t>
            </a:r>
          </a:p>
        </p:txBody>
      </p:sp>
      <p:sp>
        <p:nvSpPr>
          <p:cNvPr id="3" name="Rectangle 2"/>
          <p:cNvSpPr/>
          <p:nvPr/>
        </p:nvSpPr>
        <p:spPr>
          <a:xfrm>
            <a:off x="381000" y="430888"/>
            <a:ext cx="8229600" cy="2383473"/>
          </a:xfrm>
          <a:prstGeom prst="rect">
            <a:avLst/>
          </a:prstGeom>
        </p:spPr>
        <p:txBody>
          <a:bodyPr wrap="square">
            <a:spAutoFit/>
          </a:bodyPr>
          <a:lstStyle/>
          <a:p>
            <a:pPr>
              <a:lnSpc>
                <a:spcPct val="107000"/>
              </a:lnSpc>
              <a:spcAft>
                <a:spcPts val="800"/>
              </a:spcAft>
            </a:pPr>
            <a:r>
              <a:rPr lang="en-US" dirty="0" err="1">
                <a:latin typeface="Times New Roman" panose="02020603050405020304" pitchFamily="18" charset="0"/>
                <a:ea typeface="Calibri" panose="020F0502020204030204" pitchFamily="34" charset="0"/>
                <a:cs typeface="Times New Roman" panose="02020603050405020304" pitchFamily="18" charset="0"/>
              </a:rPr>
              <a:t>Chọn</a:t>
            </a:r>
            <a:r>
              <a:rPr lang="en-US" dirty="0">
                <a:latin typeface="Times New Roman" panose="02020603050405020304" pitchFamily="18" charset="0"/>
                <a:ea typeface="Calibri" panose="020F0502020204030204" pitchFamily="34" charset="0"/>
                <a:cs typeface="Times New Roman" panose="02020603050405020304" pitchFamily="18" charset="0"/>
              </a:rPr>
              <a:t> book cần revise, </a:t>
            </a:r>
            <a:r>
              <a:rPr lang="en-US" dirty="0" err="1">
                <a:latin typeface="Times New Roman" panose="02020603050405020304" pitchFamily="18" charset="0"/>
                <a:ea typeface="Calibri" panose="020F0502020204030204" pitchFamily="34" charset="0"/>
                <a:cs typeface="Times New Roman" panose="02020603050405020304" pitchFamily="18" charset="0"/>
              </a:rPr>
              <a:t>ấn</a:t>
            </a:r>
            <a:r>
              <a:rPr lang="en-US" dirty="0">
                <a:latin typeface="Times New Roman" panose="02020603050405020304" pitchFamily="18" charset="0"/>
                <a:ea typeface="Calibri" panose="020F0502020204030204" pitchFamily="34" charset="0"/>
                <a:cs typeface="Times New Roman" panose="02020603050405020304" pitchFamily="18" charset="0"/>
              </a:rPr>
              <a:t> vào </a:t>
            </a:r>
            <a:r>
              <a:rPr lang="en-US" dirty="0" err="1">
                <a:latin typeface="Times New Roman" panose="02020603050405020304" pitchFamily="18" charset="0"/>
                <a:ea typeface="Calibri" panose="020F0502020204030204" pitchFamily="34" charset="0"/>
                <a:cs typeface="Times New Roman" panose="02020603050405020304" pitchFamily="18" charset="0"/>
              </a:rPr>
              <a:t>chức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năng</a:t>
            </a:r>
            <a:r>
              <a:rPr lang="en-US" dirty="0">
                <a:latin typeface="Times New Roman" panose="02020603050405020304" pitchFamily="18" charset="0"/>
                <a:ea typeface="Calibri" panose="020F0502020204030204" pitchFamily="34" charset="0"/>
                <a:cs typeface="Times New Roman" panose="02020603050405020304" pitchFamily="18" charset="0"/>
              </a:rPr>
              <a:t> Vessel Voyage Adjust và </a:t>
            </a:r>
            <a:r>
              <a:rPr lang="en-US" dirty="0" err="1">
                <a:latin typeface="Times New Roman" panose="02020603050405020304" pitchFamily="18" charset="0"/>
                <a:ea typeface="Calibri" panose="020F0502020204030204" pitchFamily="34" charset="0"/>
                <a:cs typeface="Times New Roman" panose="02020603050405020304" pitchFamily="18" charset="0"/>
              </a:rPr>
              <a:t>thao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theo</a:t>
            </a:r>
            <a:r>
              <a:rPr lang="en-US" dirty="0">
                <a:latin typeface="Times New Roman" panose="02020603050405020304" pitchFamily="18" charset="0"/>
                <a:ea typeface="Calibri" panose="020F0502020204030204" pitchFamily="34" charset="0"/>
                <a:cs typeface="Times New Roman" panose="02020603050405020304" pitchFamily="18" charset="0"/>
              </a:rPr>
              <a:t> 2 </a:t>
            </a:r>
            <a:r>
              <a:rPr lang="en-US" dirty="0" err="1">
                <a:latin typeface="Times New Roman" panose="02020603050405020304" pitchFamily="18" charset="0"/>
                <a:ea typeface="Calibri" panose="020F0502020204030204" pitchFamily="34" charset="0"/>
                <a:cs typeface="Times New Roman" panose="02020603050405020304" pitchFamily="18" charset="0"/>
              </a:rPr>
              <a:t>cách</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Cách</a:t>
            </a:r>
            <a:r>
              <a:rPr lang="en-US" dirty="0">
                <a:latin typeface="Times New Roman" panose="02020603050405020304" pitchFamily="18" charset="0"/>
                <a:ea typeface="Calibri" panose="020F0502020204030204" pitchFamily="34" charset="0"/>
                <a:cs typeface="Times New Roman" panose="02020603050405020304" pitchFamily="18" charset="0"/>
              </a:rPr>
              <a:t> 1: </a:t>
            </a:r>
            <a:r>
              <a:rPr lang="en-US" dirty="0" err="1">
                <a:latin typeface="Times New Roman" panose="02020603050405020304" pitchFamily="18" charset="0"/>
                <a:ea typeface="Calibri" panose="020F0502020204030204" pitchFamily="34" charset="0"/>
                <a:cs typeface="Times New Roman" panose="02020603050405020304" pitchFamily="18" charset="0"/>
              </a:rPr>
              <a:t>điền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thông</a:t>
            </a:r>
            <a:r>
              <a:rPr lang="en-US" dirty="0">
                <a:latin typeface="Times New Roman" panose="02020603050405020304" pitchFamily="18" charset="0"/>
                <a:ea typeface="Calibri" panose="020F0502020204030204" pitchFamily="34" charset="0"/>
                <a:cs typeface="Times New Roman" panose="02020603050405020304" pitchFamily="18" charset="0"/>
              </a:rPr>
              <a:t> tin tàu mới </a:t>
            </a: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Cách</a:t>
            </a:r>
            <a:r>
              <a:rPr lang="en-US" dirty="0">
                <a:latin typeface="Times New Roman" panose="02020603050405020304" pitchFamily="18" charset="0"/>
                <a:ea typeface="Calibri" panose="020F0502020204030204" pitchFamily="34" charset="0"/>
                <a:cs typeface="Times New Roman" panose="02020603050405020304" pitchFamily="18" charset="0"/>
              </a:rPr>
              <a:t> 2: </a:t>
            </a:r>
            <a:r>
              <a:rPr lang="en-US" dirty="0" err="1">
                <a:latin typeface="Times New Roman" panose="02020603050405020304" pitchFamily="18" charset="0"/>
                <a:ea typeface="Calibri" panose="020F0502020204030204" pitchFamily="34" charset="0"/>
                <a:cs typeface="Times New Roman" panose="02020603050405020304" pitchFamily="18" charset="0"/>
              </a:rPr>
              <a:t>chọn</a:t>
            </a:r>
            <a:r>
              <a:rPr lang="en-US" dirty="0">
                <a:latin typeface="Times New Roman" panose="02020603050405020304" pitchFamily="18" charset="0"/>
                <a:ea typeface="Calibri" panose="020F0502020204030204" pitchFamily="34" charset="0"/>
                <a:cs typeface="Times New Roman" panose="02020603050405020304" pitchFamily="18" charset="0"/>
              </a:rPr>
              <a:t> POL/POD , ETD , Search. Sau đó </a:t>
            </a:r>
            <a:r>
              <a:rPr lang="en-US" dirty="0" err="1">
                <a:latin typeface="Times New Roman" panose="02020603050405020304" pitchFamily="18" charset="0"/>
                <a:ea typeface="Calibri" panose="020F0502020204030204" pitchFamily="34" charset="0"/>
                <a:cs typeface="Times New Roman" panose="02020603050405020304" pitchFamily="18" charset="0"/>
              </a:rPr>
              <a:t>chọn</a:t>
            </a:r>
            <a:r>
              <a:rPr lang="en-US" dirty="0">
                <a:latin typeface="Times New Roman" panose="02020603050405020304" pitchFamily="18" charset="0"/>
                <a:ea typeface="Calibri" panose="020F0502020204030204" pitchFamily="34" charset="0"/>
                <a:cs typeface="Times New Roman" panose="02020603050405020304" pitchFamily="18" charset="0"/>
              </a:rPr>
              <a:t> tàu </a:t>
            </a:r>
            <a:r>
              <a:rPr lang="en-US" dirty="0" err="1">
                <a:latin typeface="Times New Roman" panose="02020603050405020304" pitchFamily="18" charset="0"/>
                <a:ea typeface="Calibri" panose="020F0502020204030204" pitchFamily="34" charset="0"/>
                <a:cs typeface="Times New Roman" panose="02020603050405020304" pitchFamily="18" charset="0"/>
              </a:rPr>
              <a:t>phù</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hợp</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Sau đó </a:t>
            </a:r>
            <a:r>
              <a:rPr lang="en-US" dirty="0" err="1">
                <a:latin typeface="Times New Roman" panose="02020603050405020304" pitchFamily="18" charset="0"/>
                <a:ea typeface="Calibri" panose="020F0502020204030204" pitchFamily="34" charset="0"/>
                <a:cs typeface="Times New Roman" panose="02020603050405020304" pitchFamily="18" charset="0"/>
              </a:rPr>
              <a:t>ấn</a:t>
            </a:r>
            <a:r>
              <a:rPr lang="en-US" dirty="0">
                <a:latin typeface="Times New Roman" panose="02020603050405020304" pitchFamily="18" charset="0"/>
                <a:ea typeface="Calibri" panose="020F0502020204030204" pitchFamily="34" charset="0"/>
                <a:cs typeface="Times New Roman" panose="02020603050405020304" pitchFamily="18" charset="0"/>
              </a:rPr>
              <a:t> Adjustment immediately </a:t>
            </a:r>
          </a:p>
          <a:p>
            <a:pPr>
              <a:lnSpc>
                <a:spcPct val="107000"/>
              </a:lnSpc>
              <a:spcAft>
                <a:spcPts val="800"/>
              </a:spcAft>
            </a:pP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Lưu</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ý :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revise POD</a:t>
            </a:r>
          </a:p>
          <a:p>
            <a:pPr>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64757" y="2438400"/>
            <a:ext cx="8979243" cy="975670"/>
          </a:xfrm>
          <a:prstGeom prst="rect">
            <a:avLst/>
          </a:prstGeom>
        </p:spPr>
      </p:pic>
      <p:pic>
        <p:nvPicPr>
          <p:cNvPr id="6" name="Picture 5"/>
          <p:cNvPicPr>
            <a:picLocks noChangeAspect="1"/>
          </p:cNvPicPr>
          <p:nvPr/>
        </p:nvPicPr>
        <p:blipFill>
          <a:blip r:embed="rId3"/>
          <a:stretch>
            <a:fillRect/>
          </a:stretch>
        </p:blipFill>
        <p:spPr>
          <a:xfrm>
            <a:off x="172995" y="3548449"/>
            <a:ext cx="8826843" cy="3276600"/>
          </a:xfrm>
          <a:prstGeom prst="rect">
            <a:avLst/>
          </a:prstGeom>
        </p:spPr>
      </p:pic>
    </p:spTree>
    <p:extLst>
      <p:ext uri="{BB962C8B-B14F-4D97-AF65-F5344CB8AC3E}">
        <p14:creationId xmlns:p14="http://schemas.microsoft.com/office/powerpoint/2010/main" val="4185241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227" y="762000"/>
            <a:ext cx="8628514" cy="1362456"/>
          </a:xfrm>
        </p:spPr>
        <p:txBody>
          <a:bodyPr/>
          <a:lstStyle/>
          <a:p>
            <a:r>
              <a:rPr lang="en-US" sz="1800" dirty="0">
                <a:solidFill>
                  <a:srgbClr val="FFFF00"/>
                </a:solidFill>
                <a:latin typeface="Times New Roman" panose="02020603050405020304" pitchFamily="18" charset="0"/>
                <a:cs typeface="Times New Roman" panose="02020603050405020304" pitchFamily="18" charset="0"/>
              </a:rPr>
              <a:t>COPY BOOKING MỚI TỪ BOOKING ĐÃ TẠO</a:t>
            </a:r>
            <a:br>
              <a:rPr lang="en-US" sz="1800" dirty="0">
                <a:solidFill>
                  <a:srgbClr val="FFFF00"/>
                </a:solidFill>
                <a:latin typeface="Times New Roman" panose="02020603050405020304" pitchFamily="18" charset="0"/>
                <a:cs typeface="Times New Roman" panose="02020603050405020304" pitchFamily="18" charset="0"/>
              </a:rPr>
            </a:br>
            <a:br>
              <a:rPr lang="en-US" sz="1800" dirty="0">
                <a:solidFill>
                  <a:srgbClr val="FFFF00"/>
                </a:solidFill>
                <a:latin typeface="Times New Roman" panose="02020603050405020304" pitchFamily="18" charset="0"/>
                <a:cs typeface="Times New Roman" panose="02020603050405020304" pitchFamily="18" charset="0"/>
              </a:rPr>
            </a:br>
            <a:r>
              <a:rPr lang="en-US" sz="1500" dirty="0" err="1">
                <a:solidFill>
                  <a:schemeClr val="tx1"/>
                </a:solidFill>
                <a:latin typeface="Times New Roman" panose="02020603050405020304" pitchFamily="18" charset="0"/>
                <a:cs typeface="Times New Roman" panose="02020603050405020304" pitchFamily="18" charset="0"/>
              </a:rPr>
              <a:t>Tại</a:t>
            </a:r>
            <a:r>
              <a:rPr lang="en-US" sz="1500" dirty="0">
                <a:solidFill>
                  <a:schemeClr val="tx1"/>
                </a:solidFill>
                <a:latin typeface="Times New Roman" panose="02020603050405020304" pitchFamily="18" charset="0"/>
                <a:cs typeface="Times New Roman" panose="02020603050405020304" pitchFamily="18" charset="0"/>
              </a:rPr>
              <a:t> tab My Booking:</a:t>
            </a:r>
            <a:br>
              <a:rPr lang="en-US" sz="1500" dirty="0">
                <a:solidFill>
                  <a:schemeClr val="tx1"/>
                </a:solidFill>
                <a:latin typeface="Times New Roman" panose="02020603050405020304" pitchFamily="18" charset="0"/>
                <a:cs typeface="Times New Roman" panose="02020603050405020304" pitchFamily="18" charset="0"/>
              </a:rPr>
            </a:b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Chọn</a:t>
            </a:r>
            <a:r>
              <a:rPr lang="en-US" sz="1500" dirty="0">
                <a:solidFill>
                  <a:schemeClr val="tx1"/>
                </a:solidFill>
                <a:latin typeface="Times New Roman" panose="02020603050405020304" pitchFamily="18" charset="0"/>
                <a:cs typeface="Times New Roman" panose="02020603050405020304" pitchFamily="18" charset="0"/>
              </a:rPr>
              <a:t> booking cần copy</a:t>
            </a:r>
            <a:br>
              <a:rPr lang="en-US" sz="1500" dirty="0">
                <a:solidFill>
                  <a:schemeClr val="tx1"/>
                </a:solidFill>
                <a:latin typeface="Times New Roman" panose="02020603050405020304" pitchFamily="18" charset="0"/>
                <a:cs typeface="Times New Roman" panose="02020603050405020304" pitchFamily="18" charset="0"/>
              </a:rPr>
            </a:br>
            <a:r>
              <a:rPr lang="en-US" sz="1500" dirty="0">
                <a:solidFill>
                  <a:schemeClr val="tx1"/>
                </a:solidFill>
                <a:latin typeface="Times New Roman" panose="02020603050405020304" pitchFamily="18" charset="0"/>
                <a:cs typeface="Times New Roman" panose="02020603050405020304" pitchFamily="18" charset="0"/>
              </a:rPr>
              <a:t>- Click vào More</a:t>
            </a:r>
            <a:br>
              <a:rPr lang="en-US" sz="1500" dirty="0">
                <a:solidFill>
                  <a:schemeClr val="tx1"/>
                </a:solidFill>
                <a:latin typeface="Times New Roman" panose="02020603050405020304" pitchFamily="18" charset="0"/>
                <a:cs typeface="Times New Roman" panose="02020603050405020304" pitchFamily="18" charset="0"/>
              </a:rPr>
            </a:br>
            <a:r>
              <a:rPr lang="en-US" sz="1500" dirty="0">
                <a:solidFill>
                  <a:schemeClr val="tx1"/>
                </a:solidFill>
                <a:latin typeface="Times New Roman" panose="02020603050405020304" pitchFamily="18" charset="0"/>
                <a:cs typeface="Times New Roman" panose="02020603050405020304" pitchFamily="18" charset="0"/>
              </a:rPr>
              <a:t>1. Copy: copy booking </a:t>
            </a:r>
            <a:r>
              <a:rPr lang="en-US" sz="15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5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chọn</a:t>
            </a:r>
            <a:r>
              <a:rPr lang="en-US" sz="15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lịch tàu </a:t>
            </a:r>
            <a:r>
              <a:rPr lang="en-US" sz="15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phù</a:t>
            </a:r>
            <a:r>
              <a:rPr lang="en-US" sz="15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5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hợp</a:t>
            </a:r>
            <a:r>
              <a:rPr lang="en-US" sz="15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 tự hiện </a:t>
            </a:r>
            <a:r>
              <a:rPr lang="en-US" sz="15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điền</a:t>
            </a:r>
            <a:r>
              <a:rPr lang="en-US" sz="15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các </a:t>
            </a:r>
            <a:r>
              <a:rPr lang="en-US" sz="15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thông</a:t>
            </a:r>
            <a:r>
              <a:rPr lang="en-US" sz="15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tin  save &amp; submit</a:t>
            </a:r>
            <a:br>
              <a:rPr lang="en-US" sz="15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br>
            <a:r>
              <a:rPr lang="en-US" sz="15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2. Batch copy: </a:t>
            </a:r>
            <a:r>
              <a:rPr lang="en-US" sz="15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thực</a:t>
            </a:r>
            <a:r>
              <a:rPr lang="en-US" sz="15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5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hiện</a:t>
            </a:r>
            <a:r>
              <a:rPr lang="en-US" sz="15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issue </a:t>
            </a:r>
            <a:r>
              <a:rPr lang="en-US" sz="15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nhiều</a:t>
            </a:r>
            <a:r>
              <a:rPr lang="en-US" sz="15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booking </a:t>
            </a:r>
            <a:r>
              <a:rPr lang="en-US" sz="15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trên</a:t>
            </a:r>
            <a:r>
              <a:rPr lang="en-US" sz="15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5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cùng</a:t>
            </a:r>
            <a:r>
              <a:rPr lang="en-US" sz="15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1 </a:t>
            </a:r>
            <a:r>
              <a:rPr lang="en-US" sz="15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tàu</a:t>
            </a:r>
            <a:endParaRPr lang="en-US" sz="1500" dirty="0">
              <a:solidFill>
                <a:schemeClr val="tx1"/>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a:blip r:embed="rId2"/>
          <a:stretch>
            <a:fillRect/>
          </a:stretch>
        </p:blipFill>
        <p:spPr>
          <a:xfrm>
            <a:off x="219741" y="2657296"/>
            <a:ext cx="8763000" cy="3710733"/>
          </a:xfrm>
          <a:prstGeom prst="rect">
            <a:avLst/>
          </a:prstGeom>
        </p:spPr>
      </p:pic>
    </p:spTree>
    <p:extLst>
      <p:ext uri="{BB962C8B-B14F-4D97-AF65-F5344CB8AC3E}">
        <p14:creationId xmlns:p14="http://schemas.microsoft.com/office/powerpoint/2010/main" val="2769680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5715000" cy="461665"/>
          </a:xfrm>
          <a:prstGeom prst="rect">
            <a:avLst/>
          </a:prstGeom>
        </p:spPr>
        <p:txBody>
          <a:bodyPr wrap="square">
            <a:spAutoFit/>
          </a:bodyPr>
          <a:lstStyle/>
          <a:p>
            <a:r>
              <a:rPr lang="en-US" sz="2400" b="1" dirty="0">
                <a:solidFill>
                  <a:srgbClr val="FFFF00"/>
                </a:solidFill>
              </a:rPr>
              <a:t>Email </a:t>
            </a:r>
            <a:r>
              <a:rPr lang="en-US" sz="2400" b="1" dirty="0" err="1">
                <a:solidFill>
                  <a:srgbClr val="FFFF00"/>
                </a:solidFill>
              </a:rPr>
              <a:t>phản</a:t>
            </a:r>
            <a:r>
              <a:rPr lang="en-US" sz="2400" b="1" dirty="0">
                <a:solidFill>
                  <a:srgbClr val="FFFF00"/>
                </a:solidFill>
              </a:rPr>
              <a:t> </a:t>
            </a:r>
            <a:r>
              <a:rPr lang="en-US" sz="2400" b="1" dirty="0" err="1">
                <a:solidFill>
                  <a:srgbClr val="FFFF00"/>
                </a:solidFill>
              </a:rPr>
              <a:t>hồi</a:t>
            </a:r>
            <a:r>
              <a:rPr lang="en-US" sz="2400" b="1" dirty="0">
                <a:solidFill>
                  <a:srgbClr val="FFFF00"/>
                </a:solidFill>
              </a:rPr>
              <a:t> booking </a:t>
            </a:r>
          </a:p>
        </p:txBody>
      </p:sp>
      <p:sp>
        <p:nvSpPr>
          <p:cNvPr id="2" name="Rectangle 1"/>
          <p:cNvSpPr/>
          <p:nvPr/>
        </p:nvSpPr>
        <p:spPr>
          <a:xfrm>
            <a:off x="457200" y="5334000"/>
            <a:ext cx="8458200" cy="787652"/>
          </a:xfrm>
          <a:prstGeom prst="rect">
            <a:avLst/>
          </a:prstGeom>
        </p:spPr>
        <p:txBody>
          <a:bodyPr wrap="square">
            <a:spAutoFit/>
          </a:bodyPr>
          <a:lstStyle/>
          <a:p>
            <a:pPr>
              <a:lnSpc>
                <a:spcPct val="107000"/>
              </a:lnSpc>
              <a:spcAft>
                <a:spcPts val="800"/>
              </a:spcAft>
            </a:pPr>
            <a:r>
              <a:rPr lang="en-US" dirty="0" err="1">
                <a:latin typeface="Times New Roman" panose="02020603050405020304" pitchFamily="18" charset="0"/>
                <a:ea typeface="Calibri" panose="020F0502020204030204" pitchFamily="34" charset="0"/>
                <a:cs typeface="Times New Roman" panose="02020603050405020304" pitchFamily="18" charset="0"/>
              </a:rPr>
              <a:t>Mọi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tác</a:t>
            </a:r>
            <a:r>
              <a:rPr lang="en-US" dirty="0">
                <a:latin typeface="Times New Roman" panose="02020603050405020304" pitchFamily="18" charset="0"/>
                <a:ea typeface="Calibri" panose="020F0502020204030204" pitchFamily="34" charset="0"/>
                <a:cs typeface="Times New Roman" panose="02020603050405020304" pitchFamily="18" charset="0"/>
              </a:rPr>
              <a:t> nghiệp của </a:t>
            </a:r>
            <a:r>
              <a:rPr lang="en-US" dirty="0" err="1">
                <a:latin typeface="Times New Roman" panose="02020603050405020304" pitchFamily="18" charset="0"/>
                <a:ea typeface="Calibri" panose="020F0502020204030204" pitchFamily="34" charset="0"/>
                <a:cs typeface="Times New Roman" panose="02020603050405020304" pitchFamily="18" charset="0"/>
              </a:rPr>
              <a:t>Quý</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đều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nhận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dirty="0">
                <a:latin typeface="Times New Roman" panose="02020603050405020304" pitchFamily="18" charset="0"/>
                <a:ea typeface="Calibri" panose="020F0502020204030204" pitchFamily="34" charset="0"/>
                <a:cs typeface="Times New Roman" panose="02020603050405020304" pitchFamily="18" charset="0"/>
              </a:rPr>
              <a:t> email </a:t>
            </a:r>
            <a:r>
              <a:rPr lang="en-US" dirty="0" err="1">
                <a:latin typeface="Times New Roman" panose="02020603050405020304" pitchFamily="18" charset="0"/>
                <a:ea typeface="Calibri" panose="020F0502020204030204" pitchFamily="34" charset="0"/>
                <a:cs typeface="Times New Roman" panose="02020603050405020304" pitchFamily="18" charset="0"/>
              </a:rPr>
              <a:t>phản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hồi</a:t>
            </a:r>
            <a:r>
              <a:rPr lang="en-US" dirty="0">
                <a:latin typeface="Times New Roman" panose="02020603050405020304" pitchFamily="18" charset="0"/>
                <a:ea typeface="Calibri" panose="020F0502020204030204" pitchFamily="34" charset="0"/>
                <a:cs typeface="Times New Roman" panose="02020603050405020304" pitchFamily="18" charset="0"/>
              </a:rPr>
              <a:t> tự </a:t>
            </a:r>
            <a:r>
              <a:rPr lang="en-US" dirty="0" err="1">
                <a:latin typeface="Times New Roman" panose="02020603050405020304" pitchFamily="18" charset="0"/>
                <a:ea typeface="Calibri" panose="020F0502020204030204" pitchFamily="34" charset="0"/>
                <a:cs typeface="Times New Roman" panose="02020603050405020304" pitchFamily="18" charset="0"/>
              </a:rPr>
              <a:t>động</a:t>
            </a:r>
            <a:r>
              <a:rPr lang="en-US" dirty="0">
                <a:latin typeface="Times New Roman" panose="02020603050405020304" pitchFamily="18" charset="0"/>
                <a:ea typeface="Calibri" panose="020F0502020204030204" pitchFamily="34" charset="0"/>
                <a:cs typeface="Times New Roman" panose="02020603050405020304" pitchFamily="18" charset="0"/>
              </a:rPr>
              <a:t> từ SITC.</a:t>
            </a:r>
          </a:p>
          <a:p>
            <a:pPr>
              <a:lnSpc>
                <a:spcPct val="107000"/>
              </a:lnSpc>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Sau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dirty="0">
                <a:effectLst/>
                <a:latin typeface="Times New Roman" panose="02020603050405020304" pitchFamily="18" charset="0"/>
                <a:ea typeface="Calibri" panose="020F0502020204030204" pitchFamily="34" charset="0"/>
                <a:cs typeface="Times New Roman" panose="02020603050405020304" pitchFamily="18" charset="0"/>
              </a:rPr>
              <a:t> booking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duyệt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dirty="0">
                <a:effectLst/>
                <a:latin typeface="Times New Roman" panose="02020603050405020304" pitchFamily="18" charset="0"/>
                <a:ea typeface="Calibri" panose="020F0502020204030204" pitchFamily="34" charset="0"/>
                <a:cs typeface="Times New Roman" panose="02020603050405020304" pitchFamily="18" charset="0"/>
              </a:rPr>
              <a:t> pdf booking note sẽ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dirty="0">
                <a:effectLst/>
                <a:latin typeface="Times New Roman" panose="02020603050405020304" pitchFamily="18" charset="0"/>
                <a:ea typeface="Calibri" panose="020F0502020204030204" pitchFamily="34" charset="0"/>
                <a:cs typeface="Times New Roman" panose="02020603050405020304" pitchFamily="18" charset="0"/>
              </a:rPr>
              <a:t> gửi qua email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Quý</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khách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85800" y="685800"/>
            <a:ext cx="7467600" cy="4343400"/>
          </a:xfrm>
          <a:prstGeom prst="rect">
            <a:avLst/>
          </a:prstGeom>
        </p:spPr>
      </p:pic>
    </p:spTree>
    <p:extLst>
      <p:ext uri="{BB962C8B-B14F-4D97-AF65-F5344CB8AC3E}">
        <p14:creationId xmlns:p14="http://schemas.microsoft.com/office/powerpoint/2010/main" val="2033861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2654"/>
            <a:ext cx="7391400" cy="538306"/>
          </a:xfrm>
        </p:spPr>
        <p:txBody>
          <a:bodyPr/>
          <a:lstStyle/>
          <a:p>
            <a:r>
              <a:rPr lang="en-US" sz="3600" dirty="0" err="1">
                <a:solidFill>
                  <a:srgbClr val="FFFF00"/>
                </a:solidFill>
                <a:latin typeface="Times New Roman" panose="02020603050405020304" pitchFamily="18" charset="0"/>
                <a:cs typeface="Times New Roman" panose="02020603050405020304" pitchFamily="18" charset="0"/>
              </a:rPr>
              <a:t>IV.Hướng</a:t>
            </a:r>
            <a:r>
              <a:rPr lang="en-US" sz="3600" dirty="0">
                <a:solidFill>
                  <a:srgbClr val="FFFF00"/>
                </a:solidFill>
                <a:latin typeface="Times New Roman" panose="02020603050405020304" pitchFamily="18" charset="0"/>
                <a:cs typeface="Times New Roman" panose="02020603050405020304" pitchFamily="18" charset="0"/>
              </a:rPr>
              <a:t> dẫn </a:t>
            </a:r>
            <a:r>
              <a:rPr lang="en-US" sz="3600" dirty="0" err="1">
                <a:solidFill>
                  <a:srgbClr val="FFFF00"/>
                </a:solidFill>
                <a:latin typeface="Times New Roman" panose="02020603050405020304" pitchFamily="18" charset="0"/>
                <a:cs typeface="Times New Roman" panose="02020603050405020304" pitchFamily="18" charset="0"/>
              </a:rPr>
              <a:t>tạo</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E.Bill</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7" name="Text Placeholder 2"/>
          <p:cNvSpPr>
            <a:spLocks noGrp="1"/>
          </p:cNvSpPr>
          <p:nvPr>
            <p:ph type="body" idx="1"/>
          </p:nvPr>
        </p:nvSpPr>
        <p:spPr>
          <a:xfrm>
            <a:off x="381000" y="609600"/>
            <a:ext cx="7772400" cy="4572000"/>
          </a:xfrm>
        </p:spPr>
        <p:txBody>
          <a:bodyPr>
            <a:normAutofit/>
          </a:bodyPr>
          <a:lstStyle/>
          <a:p>
            <a:pPr lvl="0"/>
            <a:r>
              <a:rPr lang="en-US" dirty="0">
                <a:solidFill>
                  <a:srgbClr val="FFFF00"/>
                </a:solidFill>
              </a:rPr>
              <a:t>-</a:t>
            </a:r>
          </a:p>
          <a:p>
            <a:pPr lvl="0"/>
            <a:r>
              <a:rPr lang="en-US" dirty="0"/>
              <a:t>-</a:t>
            </a:r>
          </a:p>
          <a:p>
            <a:endParaRPr lang="en-US" dirty="0"/>
          </a:p>
          <a:p>
            <a:pPr lvl="0"/>
            <a:endParaRPr lang="en-US" dirty="0"/>
          </a:p>
          <a:p>
            <a:pPr marL="342900" lvl="0" indent="-342900">
              <a:buFont typeface="Wingdings" panose="05000000000000000000" pitchFamily="2" charset="2"/>
              <a:buChar char="Ø"/>
            </a:pPr>
            <a:endParaRPr lang="en-US" dirty="0"/>
          </a:p>
        </p:txBody>
      </p:sp>
      <p:sp>
        <p:nvSpPr>
          <p:cNvPr id="2" name="TextBox 1"/>
          <p:cNvSpPr txBox="1"/>
          <p:nvPr/>
        </p:nvSpPr>
        <p:spPr>
          <a:xfrm>
            <a:off x="762000" y="4719067"/>
            <a:ext cx="256309" cy="523220"/>
          </a:xfrm>
          <a:prstGeom prst="rect">
            <a:avLst/>
          </a:prstGeom>
          <a:noFill/>
        </p:spPr>
        <p:txBody>
          <a:bodyPr wrap="square" rtlCol="0">
            <a:spAutoFit/>
          </a:bodyPr>
          <a:lstStyle/>
          <a:p>
            <a:endParaRPr lang="en-US" sz="2800" dirty="0">
              <a:solidFill>
                <a:srgbClr val="FF0000"/>
              </a:solidFill>
            </a:endParaRPr>
          </a:p>
        </p:txBody>
      </p:sp>
      <p:sp>
        <p:nvSpPr>
          <p:cNvPr id="8" name="Rectangle 7"/>
          <p:cNvSpPr/>
          <p:nvPr/>
        </p:nvSpPr>
        <p:spPr>
          <a:xfrm>
            <a:off x="533400" y="670287"/>
            <a:ext cx="5715000" cy="838948"/>
          </a:xfrm>
          <a:prstGeom prst="rect">
            <a:avLst/>
          </a:prstGeom>
        </p:spPr>
        <p:txBody>
          <a:bodyPr wrap="square">
            <a:spAutoFit/>
          </a:bodyPr>
          <a:lstStyle/>
          <a:p>
            <a:pPr>
              <a:lnSpc>
                <a:spcPct val="107000"/>
              </a:lnSpc>
              <a:spcAft>
                <a:spcPts val="8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Quý</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khách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000" dirty="0">
                <a:latin typeface="Times New Roman" panose="02020603050405020304" pitchFamily="18" charset="0"/>
                <a:ea typeface="Calibri" panose="020F0502020204030204" pitchFamily="34" charset="0"/>
                <a:cs typeface="Times New Roman" panose="02020603050405020304" pitchFamily="18" charset="0"/>
              </a:rPr>
              <a:t> đúng booking để submit SI </a:t>
            </a:r>
          </a:p>
          <a:p>
            <a:pPr>
              <a:lnSpc>
                <a:spcPct val="107000"/>
              </a:lnSpc>
              <a:spcAft>
                <a:spcPts val="8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góc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màn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tay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latin typeface="Times New Roman" panose="02020603050405020304" pitchFamily="18" charset="0"/>
                <a:ea typeface="Calibri" panose="020F0502020204030204" pitchFamily="34" charset="0"/>
                <a:cs typeface="Times New Roman" panose="02020603050405020304" pitchFamily="18" charset="0"/>
              </a:rPr>
              <a:t>, click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000" dirty="0">
                <a:latin typeface="Times New Roman" panose="02020603050405020304" pitchFamily="18" charset="0"/>
                <a:ea typeface="Calibri" panose="020F0502020204030204" pitchFamily="34" charset="0"/>
                <a:cs typeface="Times New Roman" panose="02020603050405020304" pitchFamily="18" charset="0"/>
              </a:rPr>
              <a:t> S/I</a:t>
            </a:r>
          </a:p>
        </p:txBody>
      </p:sp>
      <p:pic>
        <p:nvPicPr>
          <p:cNvPr id="22" name="Picture 21">
            <a:extLst>
              <a:ext uri="{FF2B5EF4-FFF2-40B4-BE49-F238E27FC236}">
                <a16:creationId xmlns:a16="http://schemas.microsoft.com/office/drawing/2014/main" id="{4409720B-2201-43A6-B87C-9E5593046AAA}"/>
              </a:ext>
            </a:extLst>
          </p:cNvPr>
          <p:cNvPicPr>
            <a:picLocks noChangeAspect="1"/>
          </p:cNvPicPr>
          <p:nvPr/>
        </p:nvPicPr>
        <p:blipFill>
          <a:blip r:embed="rId2"/>
          <a:stretch>
            <a:fillRect/>
          </a:stretch>
        </p:blipFill>
        <p:spPr>
          <a:xfrm>
            <a:off x="152400" y="1597710"/>
            <a:ext cx="8686800" cy="3382967"/>
          </a:xfrm>
          <a:prstGeom prst="rect">
            <a:avLst/>
          </a:prstGeom>
        </p:spPr>
      </p:pic>
      <p:sp>
        <p:nvSpPr>
          <p:cNvPr id="4" name="Rectangle 3"/>
          <p:cNvSpPr/>
          <p:nvPr/>
        </p:nvSpPr>
        <p:spPr>
          <a:xfrm>
            <a:off x="381000" y="5082171"/>
            <a:ext cx="8534400" cy="1409617"/>
          </a:xfrm>
          <a:prstGeom prst="rect">
            <a:avLst/>
          </a:prstGeom>
        </p:spPr>
        <p:txBody>
          <a:bodyPr wrap="square">
            <a:spAutoFit/>
          </a:bodyPr>
          <a:lstStyle/>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000" dirty="0">
                <a:latin typeface="Times New Roman" panose="02020603050405020304" pitchFamily="18" charset="0"/>
                <a:ea typeface="Calibri" panose="020F0502020204030204" pitchFamily="34" charset="0"/>
                <a:cs typeface="Times New Roman" panose="02020603050405020304" pitchFamily="18" charset="0"/>
              </a:rPr>
              <a:t> làm BL sẽ hiện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ra</a:t>
            </a:r>
            <a:r>
              <a:rPr lang="en-US" sz="2000" dirty="0">
                <a:latin typeface="Times New Roman" panose="02020603050405020304" pitchFamily="18" charset="0"/>
                <a:ea typeface="Calibri" panose="020F0502020204030204" pitchFamily="34" charset="0"/>
                <a:cs typeface="Times New Roman" panose="02020603050405020304" pitchFamily="18" charset="0"/>
              </a:rPr>
              <a:t> các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000" dirty="0">
                <a:latin typeface="Times New Roman" panose="02020603050405020304" pitchFamily="18" charset="0"/>
                <a:ea typeface="Calibri" panose="020F0502020204030204" pitchFamily="34" charset="0"/>
                <a:cs typeface="Times New Roman" panose="02020603050405020304" pitchFamily="18" charset="0"/>
              </a:rPr>
              <a:t> mà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khách</a:t>
            </a:r>
            <a:r>
              <a:rPr lang="en-US" sz="2000" dirty="0">
                <a:latin typeface="Times New Roman" panose="02020603050405020304" pitchFamily="18" charset="0"/>
                <a:ea typeface="Calibri" panose="020F0502020204030204" pitchFamily="34" charset="0"/>
                <a:cs typeface="Times New Roman" panose="02020603050405020304" pitchFamily="18" charset="0"/>
              </a:rPr>
              <a:t> hàng cần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nhập</a:t>
            </a:r>
            <a:br>
              <a:rPr lang="en-US" sz="2000" dirty="0">
                <a:latin typeface="Times New Roman" panose="02020603050405020304" pitchFamily="18" charset="0"/>
                <a:ea typeface="Calibri" panose="020F0502020204030204" pitchFamily="34" charset="0"/>
                <a:cs typeface="Times New Roman" panose="02020603050405020304" pitchFamily="18" charset="0"/>
              </a:rPr>
            </a:br>
            <a:r>
              <a:rPr lang="en-US" sz="2000" dirty="0">
                <a:latin typeface="Times New Roman" panose="02020603050405020304" pitchFamily="18" charset="0"/>
                <a:ea typeface="Calibri" panose="020F0502020204030204" pitchFamily="34" charset="0"/>
                <a:cs typeface="Times New Roman" panose="02020603050405020304" pitchFamily="18" charset="0"/>
              </a:rPr>
              <a:t>Shipper/Consignee/Notify party</a:t>
            </a:r>
            <a:br>
              <a:rPr lang="en-US" sz="2000" dirty="0">
                <a:latin typeface="Times New Roman" panose="02020603050405020304" pitchFamily="18" charset="0"/>
                <a:ea typeface="Calibri" panose="020F0502020204030204" pitchFamily="34" charset="0"/>
                <a:cs typeface="Times New Roman" panose="02020603050405020304" pitchFamily="18" charset="0"/>
              </a:rPr>
            </a:b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Mô</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tả</a:t>
            </a:r>
            <a:r>
              <a:rPr lang="en-US" sz="2000" dirty="0">
                <a:latin typeface="Times New Roman" panose="02020603050405020304" pitchFamily="18" charset="0"/>
                <a:ea typeface="Calibri" panose="020F0502020204030204" pitchFamily="34" charset="0"/>
                <a:cs typeface="Times New Roman" panose="02020603050405020304" pitchFamily="18" charset="0"/>
              </a:rPr>
              <a:t> hàng/ Shipping mark/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Mã</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HS CODE</a:t>
            </a:r>
            <a:br>
              <a:rPr lang="en-US" sz="2000" dirty="0">
                <a:latin typeface="Times New Roman" panose="02020603050405020304" pitchFamily="18" charset="0"/>
                <a:ea typeface="Calibri" panose="020F0502020204030204" pitchFamily="34" charset="0"/>
                <a:cs typeface="Times New Roman" panose="02020603050405020304" pitchFamily="18" charset="0"/>
              </a:rPr>
            </a:b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container/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seal/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khối</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4967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61B40-38FF-422F-B68F-1CA691C4AE11}"/>
              </a:ext>
            </a:extLst>
          </p:cNvPr>
          <p:cNvSpPr>
            <a:spLocks noGrp="1"/>
          </p:cNvSpPr>
          <p:nvPr>
            <p:ph type="title"/>
          </p:nvPr>
        </p:nvSpPr>
        <p:spPr>
          <a:xfrm>
            <a:off x="381000" y="118190"/>
            <a:ext cx="7772400" cy="1219200"/>
          </a:xfrm>
        </p:spPr>
        <p:txBody>
          <a:bodyPr/>
          <a:lstStyle/>
          <a:p>
            <a:r>
              <a:rPr lang="en-US" sz="2800" dirty="0" err="1">
                <a:solidFill>
                  <a:srgbClr val="FFFF00"/>
                </a:solidFill>
                <a:latin typeface="Times New Roman" panose="02020603050405020304" pitchFamily="18" charset="0"/>
                <a:cs typeface="Times New Roman" panose="02020603050405020304" pitchFamily="18" charset="0"/>
              </a:rPr>
              <a:t>Mục</a:t>
            </a:r>
            <a:r>
              <a:rPr lang="en-US" sz="2800" dirty="0">
                <a:solidFill>
                  <a:srgbClr val="FFFF00"/>
                </a:solidFill>
                <a:latin typeface="Times New Roman" panose="02020603050405020304" pitchFamily="18" charset="0"/>
                <a:cs typeface="Times New Roman" panose="02020603050405020304" pitchFamily="18" charset="0"/>
              </a:rPr>
              <a:t> shipper name</a:t>
            </a:r>
            <a:br>
              <a:rPr lang="en-US" sz="2800" dirty="0">
                <a:solidFill>
                  <a:srgbClr val="FFFF00"/>
                </a:solidFill>
                <a:latin typeface="Times New Roman" panose="02020603050405020304" pitchFamily="18" charset="0"/>
                <a:cs typeface="Times New Roman" panose="02020603050405020304" pitchFamily="18" charset="0"/>
              </a:rPr>
            </a:br>
            <a:r>
              <a:rPr lang="en-US" sz="1800" dirty="0" err="1">
                <a:solidFill>
                  <a:schemeClr val="tx1"/>
                </a:solidFill>
                <a:latin typeface="Times New Roman" panose="02020603050405020304" pitchFamily="18" charset="0"/>
                <a:cs typeface="Times New Roman" panose="02020603050405020304" pitchFamily="18" charset="0"/>
              </a:rPr>
              <a:t>Quý</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khách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nhập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đầy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đủ</a:t>
            </a:r>
            <a:r>
              <a:rPr lang="en-US" sz="1800" dirty="0">
                <a:solidFill>
                  <a:schemeClr val="tx1"/>
                </a:solidFill>
                <a:latin typeface="Times New Roman" panose="02020603050405020304" pitchFamily="18" charset="0"/>
                <a:cs typeface="Times New Roman" panose="02020603050405020304" pitchFamily="18" charset="0"/>
              </a:rPr>
              <a:t> : </a:t>
            </a:r>
            <a:r>
              <a:rPr lang="en-US" sz="1800" dirty="0" err="1">
                <a:solidFill>
                  <a:schemeClr val="tx1"/>
                </a:solidFill>
                <a:latin typeface="Times New Roman" panose="02020603050405020304" pitchFamily="18" charset="0"/>
                <a:cs typeface="Times New Roman" panose="02020603050405020304" pitchFamily="18" charset="0"/>
              </a:rPr>
              <a:t>tên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địa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chỉ</a:t>
            </a:r>
            <a:r>
              <a:rPr lang="en-US" sz="1800" dirty="0">
                <a:solidFill>
                  <a:schemeClr val="tx1"/>
                </a:solidFill>
                <a:latin typeface="Times New Roman" panose="02020603050405020304" pitchFamily="18" charset="0"/>
                <a:cs typeface="Times New Roman" panose="02020603050405020304" pitchFamily="18" charset="0"/>
              </a:rPr>
              <a:t>, country code, </a:t>
            </a:r>
            <a:r>
              <a:rPr lang="en-US" sz="1800" dirty="0" err="1">
                <a:solidFill>
                  <a:schemeClr val="tx1"/>
                </a:solidFill>
                <a:latin typeface="Times New Roman" panose="02020603050405020304" pitchFamily="18" charset="0"/>
                <a:cs typeface="Times New Roman" panose="02020603050405020304" pitchFamily="18" charset="0"/>
              </a:rPr>
              <a:t>số</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điện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thoại</a:t>
            </a:r>
            <a:r>
              <a:rPr lang="en-US" sz="1800" dirty="0">
                <a:solidFill>
                  <a:schemeClr val="tx1"/>
                </a:solidFill>
                <a:latin typeface="Times New Roman" panose="02020603050405020304" pitchFamily="18" charset="0"/>
                <a:cs typeface="Times New Roman" panose="02020603050405020304" pitchFamily="18" charset="0"/>
              </a:rPr>
              <a:t>, email, Enterprise code ….</a:t>
            </a:r>
          </a:p>
        </p:txBody>
      </p:sp>
      <p:sp>
        <p:nvSpPr>
          <p:cNvPr id="3" name="Text Placeholder 2">
            <a:extLst>
              <a:ext uri="{FF2B5EF4-FFF2-40B4-BE49-F238E27FC236}">
                <a16:creationId xmlns:a16="http://schemas.microsoft.com/office/drawing/2014/main" id="{F2AE4458-5493-4DEF-ACD6-CA3A50AD9B5E}"/>
              </a:ext>
            </a:extLst>
          </p:cNvPr>
          <p:cNvSpPr>
            <a:spLocks noGrp="1"/>
          </p:cNvSpPr>
          <p:nvPr>
            <p:ph type="body" idx="1"/>
          </p:nvPr>
        </p:nvSpPr>
        <p:spPr>
          <a:xfrm>
            <a:off x="530352" y="2704664"/>
            <a:ext cx="7772400" cy="1509712"/>
          </a:xfrm>
        </p:spPr>
        <p:txBody>
          <a:bodyPr/>
          <a:lstStyle/>
          <a:p>
            <a:endParaRPr lang="en-US" dirty="0"/>
          </a:p>
        </p:txBody>
      </p:sp>
      <p:pic>
        <p:nvPicPr>
          <p:cNvPr id="5" name="Picture 4">
            <a:extLst>
              <a:ext uri="{FF2B5EF4-FFF2-40B4-BE49-F238E27FC236}">
                <a16:creationId xmlns:a16="http://schemas.microsoft.com/office/drawing/2014/main" id="{E6771963-20A0-44E5-B919-8376D3EB5F9C}"/>
              </a:ext>
            </a:extLst>
          </p:cNvPr>
          <p:cNvPicPr>
            <a:picLocks noChangeAspect="1"/>
          </p:cNvPicPr>
          <p:nvPr/>
        </p:nvPicPr>
        <p:blipFill>
          <a:blip r:embed="rId2"/>
          <a:stretch>
            <a:fillRect/>
          </a:stretch>
        </p:blipFill>
        <p:spPr>
          <a:xfrm>
            <a:off x="309562" y="1600200"/>
            <a:ext cx="7915275" cy="4438650"/>
          </a:xfrm>
          <a:prstGeom prst="rect">
            <a:avLst/>
          </a:prstGeom>
        </p:spPr>
      </p:pic>
    </p:spTree>
    <p:extLst>
      <p:ext uri="{BB962C8B-B14F-4D97-AF65-F5344CB8AC3E}">
        <p14:creationId xmlns:p14="http://schemas.microsoft.com/office/powerpoint/2010/main" val="655262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1FFE7-0218-4042-80A4-15CCA08CACF8}"/>
              </a:ext>
            </a:extLst>
          </p:cNvPr>
          <p:cNvSpPr>
            <a:spLocks noGrp="1"/>
          </p:cNvSpPr>
          <p:nvPr>
            <p:ph type="title"/>
          </p:nvPr>
        </p:nvSpPr>
        <p:spPr>
          <a:xfrm>
            <a:off x="492470" y="187968"/>
            <a:ext cx="7772400" cy="1676400"/>
          </a:xfrm>
        </p:spPr>
        <p:txBody>
          <a:bodyPr/>
          <a:lstStyle/>
          <a:p>
            <a:r>
              <a:rPr lang="en-US" sz="2800" dirty="0" err="1">
                <a:solidFill>
                  <a:srgbClr val="FFFF00"/>
                </a:solidFill>
                <a:latin typeface="Times New Roman" panose="02020603050405020304" pitchFamily="18" charset="0"/>
                <a:cs typeface="Times New Roman" panose="02020603050405020304" pitchFamily="18" charset="0"/>
              </a:rPr>
              <a:t>Mục</a:t>
            </a:r>
            <a:r>
              <a:rPr lang="en-US" sz="2800" dirty="0">
                <a:solidFill>
                  <a:srgbClr val="FFFF00"/>
                </a:solidFill>
                <a:latin typeface="Times New Roman" panose="02020603050405020304" pitchFamily="18" charset="0"/>
                <a:cs typeface="Times New Roman" panose="02020603050405020304" pitchFamily="18" charset="0"/>
              </a:rPr>
              <a:t> consignee/ Notify</a:t>
            </a:r>
            <a:br>
              <a:rPr lang="en-US" sz="2800" dirty="0">
                <a:solidFill>
                  <a:srgbClr val="FFFF00"/>
                </a:solidFill>
                <a:latin typeface="Times New Roman" panose="02020603050405020304" pitchFamily="18" charset="0"/>
                <a:cs typeface="Times New Roman" panose="02020603050405020304" pitchFamily="18" charset="0"/>
              </a:rPr>
            </a:br>
            <a:r>
              <a:rPr lang="en-US" sz="1800" dirty="0" err="1">
                <a:solidFill>
                  <a:schemeClr val="tx1"/>
                </a:solidFill>
                <a:latin typeface="Times New Roman" panose="02020603050405020304" pitchFamily="18" charset="0"/>
                <a:cs typeface="Times New Roman" panose="02020603050405020304" pitchFamily="18" charset="0"/>
              </a:rPr>
              <a:t>Quý</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khách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nhập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các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thông</a:t>
            </a:r>
            <a:r>
              <a:rPr lang="en-US" sz="1800" dirty="0">
                <a:solidFill>
                  <a:schemeClr val="tx1"/>
                </a:solidFill>
                <a:latin typeface="Times New Roman" panose="02020603050405020304" pitchFamily="18" charset="0"/>
                <a:cs typeface="Times New Roman" panose="02020603050405020304" pitchFamily="18" charset="0"/>
              </a:rPr>
              <a:t> tin : </a:t>
            </a:r>
            <a:r>
              <a:rPr lang="en-US" sz="1800" dirty="0" err="1">
                <a:solidFill>
                  <a:schemeClr val="tx1"/>
                </a:solidFill>
                <a:latin typeface="Times New Roman" panose="02020603050405020304" pitchFamily="18" charset="0"/>
                <a:cs typeface="Times New Roman" panose="02020603050405020304" pitchFamily="18" charset="0"/>
              </a:rPr>
              <a:t>tên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địa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chỉ</a:t>
            </a:r>
            <a:r>
              <a:rPr lang="en-US" sz="1800" dirty="0">
                <a:solidFill>
                  <a:schemeClr val="tx1"/>
                </a:solidFill>
                <a:latin typeface="Times New Roman" panose="02020603050405020304" pitchFamily="18" charset="0"/>
                <a:cs typeface="Times New Roman" panose="02020603050405020304" pitchFamily="18" charset="0"/>
              </a:rPr>
              <a:t> ( </a:t>
            </a:r>
            <a:r>
              <a:rPr lang="en-US" sz="1800" dirty="0" err="1">
                <a:solidFill>
                  <a:schemeClr val="tx1"/>
                </a:solidFill>
                <a:latin typeface="Times New Roman" panose="02020603050405020304" pitchFamily="18" charset="0"/>
                <a:cs typeface="Times New Roman" panose="02020603050405020304" pitchFamily="18" charset="0"/>
              </a:rPr>
              <a:t>địa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chỉ</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nhập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số</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điện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thoại</a:t>
            </a:r>
            <a:r>
              <a:rPr lang="en-US" sz="1800" dirty="0">
                <a:solidFill>
                  <a:schemeClr val="tx1"/>
                </a:solidFill>
                <a:latin typeface="Times New Roman" panose="02020603050405020304" pitchFamily="18" charset="0"/>
                <a:cs typeface="Times New Roman" panose="02020603050405020304" pitchFamily="18" charset="0"/>
              </a:rPr>
              <a:t>, email ), country code, </a:t>
            </a:r>
            <a:r>
              <a:rPr lang="en-US" sz="1800" dirty="0" err="1">
                <a:solidFill>
                  <a:schemeClr val="tx1"/>
                </a:solidFill>
                <a:latin typeface="Times New Roman" panose="02020603050405020304" pitchFamily="18" charset="0"/>
                <a:cs typeface="Times New Roman" panose="02020603050405020304" pitchFamily="18" charset="0"/>
              </a:rPr>
              <a:t>số</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điện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thoại</a:t>
            </a:r>
            <a:r>
              <a:rPr lang="en-US" sz="1800" dirty="0">
                <a:solidFill>
                  <a:schemeClr val="tx1"/>
                </a:solidFill>
                <a:latin typeface="Times New Roman" panose="02020603050405020304" pitchFamily="18" charset="0"/>
                <a:cs typeface="Times New Roman" panose="02020603050405020304" pitchFamily="18" charset="0"/>
              </a:rPr>
              <a:t>, email </a:t>
            </a:r>
            <a:r>
              <a:rPr lang="en-US" sz="1800" dirty="0" err="1">
                <a:solidFill>
                  <a:schemeClr val="tx1"/>
                </a:solidFill>
                <a:latin typeface="Times New Roman" panose="02020603050405020304" pitchFamily="18" charset="0"/>
                <a:cs typeface="Times New Roman" panose="02020603050405020304" pitchFamily="18" charset="0"/>
              </a:rPr>
              <a:t>để</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gửi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giấy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báo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hàng</a:t>
            </a:r>
            <a:br>
              <a:rPr lang="en-US" sz="1800" dirty="0">
                <a:solidFill>
                  <a:schemeClr val="tx1"/>
                </a:solidFill>
                <a:latin typeface="Times New Roman" panose="02020603050405020304" pitchFamily="18" charset="0"/>
                <a:cs typeface="Times New Roman" panose="02020603050405020304" pitchFamily="18" charset="0"/>
              </a:rPr>
            </a:br>
            <a:r>
              <a:rPr lang="en-US" sz="1800" dirty="0" err="1">
                <a:solidFill>
                  <a:schemeClr val="tx1"/>
                </a:solidFill>
                <a:latin typeface="Times New Roman" panose="02020603050405020304" pitchFamily="18" charset="0"/>
                <a:cs typeface="Times New Roman" panose="02020603050405020304" pitchFamily="18" charset="0"/>
              </a:rPr>
              <a:t>Với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hàng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đi</a:t>
            </a:r>
            <a:r>
              <a:rPr lang="en-US" sz="1800" dirty="0">
                <a:solidFill>
                  <a:schemeClr val="tx1"/>
                </a:solidFill>
                <a:latin typeface="Times New Roman" panose="02020603050405020304" pitchFamily="18" charset="0"/>
                <a:cs typeface="Times New Roman" panose="02020603050405020304" pitchFamily="18" charset="0"/>
              </a:rPr>
              <a:t> Trung </a:t>
            </a:r>
            <a:r>
              <a:rPr lang="en-US" sz="1800" dirty="0" err="1">
                <a:solidFill>
                  <a:schemeClr val="tx1"/>
                </a:solidFill>
                <a:latin typeface="Times New Roman" panose="02020603050405020304" pitchFamily="18" charset="0"/>
                <a:cs typeface="Times New Roman" panose="02020603050405020304" pitchFamily="18" charset="0"/>
              </a:rPr>
              <a:t>Quốc</a:t>
            </a:r>
            <a:r>
              <a:rPr lang="en-US" sz="1800" dirty="0">
                <a:solidFill>
                  <a:schemeClr val="tx1"/>
                </a:solidFill>
                <a:latin typeface="Times New Roman" panose="02020603050405020304" pitchFamily="18" charset="0"/>
                <a:cs typeface="Times New Roman" panose="02020603050405020304" pitchFamily="18" charset="0"/>
              </a:rPr>
              <a:t>, Malaysia, Indonesia </a:t>
            </a:r>
            <a:r>
              <a:rPr lang="en-US" sz="1800" dirty="0" err="1">
                <a:solidFill>
                  <a:schemeClr val="tx1"/>
                </a:solidFill>
                <a:latin typeface="Times New Roman" panose="02020603050405020304" pitchFamily="18" charset="0"/>
                <a:cs typeface="Times New Roman" panose="02020603050405020304" pitchFamily="18" charset="0"/>
              </a:rPr>
              <a:t>cần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nhập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thêm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mục</a:t>
            </a:r>
            <a:r>
              <a:rPr lang="en-US" sz="1800" dirty="0">
                <a:solidFill>
                  <a:schemeClr val="tx1"/>
                </a:solidFill>
                <a:latin typeface="Times New Roman" panose="02020603050405020304" pitchFamily="18" charset="0"/>
                <a:cs typeface="Times New Roman" panose="02020603050405020304" pitchFamily="18" charset="0"/>
              </a:rPr>
              <a:t> Enterprise code</a:t>
            </a:r>
          </a:p>
        </p:txBody>
      </p:sp>
      <p:sp>
        <p:nvSpPr>
          <p:cNvPr id="3" name="Text Placeholder 2">
            <a:extLst>
              <a:ext uri="{FF2B5EF4-FFF2-40B4-BE49-F238E27FC236}">
                <a16:creationId xmlns:a16="http://schemas.microsoft.com/office/drawing/2014/main" id="{CCED2051-3B0D-43C6-82AF-B84CC4D03EDF}"/>
              </a:ext>
            </a:extLst>
          </p:cNvPr>
          <p:cNvSpPr>
            <a:spLocks noGrp="1"/>
          </p:cNvSpPr>
          <p:nvPr>
            <p:ph type="body" idx="1"/>
          </p:nvPr>
        </p:nvSpPr>
        <p:spPr>
          <a:xfrm>
            <a:off x="530352" y="2679192"/>
            <a:ext cx="7772400" cy="1535184"/>
          </a:xfrm>
        </p:spPr>
        <p:txBody>
          <a:bodyPr/>
          <a:lstStyle/>
          <a:p>
            <a:endParaRPr lang="en-US" dirty="0"/>
          </a:p>
        </p:txBody>
      </p:sp>
      <p:pic>
        <p:nvPicPr>
          <p:cNvPr id="5" name="Picture 4">
            <a:extLst>
              <a:ext uri="{FF2B5EF4-FFF2-40B4-BE49-F238E27FC236}">
                <a16:creationId xmlns:a16="http://schemas.microsoft.com/office/drawing/2014/main" id="{5B6ADBE8-EB08-4910-92F6-E6D4A3EEEEC4}"/>
              </a:ext>
            </a:extLst>
          </p:cNvPr>
          <p:cNvPicPr>
            <a:picLocks noChangeAspect="1"/>
          </p:cNvPicPr>
          <p:nvPr/>
        </p:nvPicPr>
        <p:blipFill>
          <a:blip r:embed="rId2"/>
          <a:stretch>
            <a:fillRect/>
          </a:stretch>
        </p:blipFill>
        <p:spPr>
          <a:xfrm>
            <a:off x="421032" y="2057400"/>
            <a:ext cx="7915275" cy="4419600"/>
          </a:xfrm>
          <a:prstGeom prst="rect">
            <a:avLst/>
          </a:prstGeom>
        </p:spPr>
      </p:pic>
    </p:spTree>
    <p:extLst>
      <p:ext uri="{BB962C8B-B14F-4D97-AF65-F5344CB8AC3E}">
        <p14:creationId xmlns:p14="http://schemas.microsoft.com/office/powerpoint/2010/main" val="214609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381000" y="609600"/>
            <a:ext cx="7772400" cy="4572000"/>
          </a:xfrm>
        </p:spPr>
        <p:txBody>
          <a:bodyPr>
            <a:normAutofit/>
          </a:bodyPr>
          <a:lstStyle/>
          <a:p>
            <a:pPr lvl="0"/>
            <a:endParaRPr lang="en-US" dirty="0">
              <a:solidFill>
                <a:srgbClr val="FFFF00"/>
              </a:solidFill>
            </a:endParaRPr>
          </a:p>
          <a:p>
            <a:pPr lvl="0"/>
            <a:endParaRPr lang="en-US" dirty="0">
              <a:solidFill>
                <a:srgbClr val="FFFF00"/>
              </a:solidFill>
            </a:endParaRPr>
          </a:p>
          <a:p>
            <a:pPr lvl="0"/>
            <a:endParaRPr lang="en-US" dirty="0"/>
          </a:p>
          <a:p>
            <a:endParaRPr lang="en-US" dirty="0"/>
          </a:p>
          <a:p>
            <a:pPr lvl="0"/>
            <a:endParaRPr lang="en-US" dirty="0"/>
          </a:p>
          <a:p>
            <a:pPr marL="342900" lvl="0" indent="-342900">
              <a:buFont typeface="Wingdings" panose="05000000000000000000" pitchFamily="2" charset="2"/>
              <a:buChar char="Ø"/>
            </a:pPr>
            <a:endParaRPr lang="en-US" dirty="0"/>
          </a:p>
        </p:txBody>
      </p:sp>
      <p:sp>
        <p:nvSpPr>
          <p:cNvPr id="6" name="Rectangle 5"/>
          <p:cNvSpPr/>
          <p:nvPr/>
        </p:nvSpPr>
        <p:spPr>
          <a:xfrm>
            <a:off x="554602" y="116190"/>
            <a:ext cx="8436998" cy="5895588"/>
          </a:xfrm>
          <a:prstGeom prst="rect">
            <a:avLst/>
          </a:prstGeom>
        </p:spPr>
        <p:txBody>
          <a:bodyPr wrap="square">
            <a:spAutoFit/>
          </a:bodyPr>
          <a:lstStyle/>
          <a:p>
            <a:pPr>
              <a:lnSpc>
                <a:spcPct val="107000"/>
              </a:lnSpc>
              <a:spcAft>
                <a:spcPts val="800"/>
              </a:spcAft>
            </a:pPr>
            <a:r>
              <a:rPr lang="en-US" dirty="0" err="1">
                <a:latin typeface="Times New Roman" panose="02020603050405020304" pitchFamily="18" charset="0"/>
                <a:ea typeface="Calibri" panose="020F0502020204030204" pitchFamily="34" charset="0"/>
                <a:cs typeface="Times New Roman" panose="02020603050405020304" pitchFamily="18" charset="0"/>
              </a:rPr>
              <a:t>Lưu</a:t>
            </a:r>
            <a:r>
              <a:rPr lang="en-US" dirty="0">
                <a:latin typeface="Times New Roman" panose="02020603050405020304" pitchFamily="18" charset="0"/>
                <a:ea typeface="Calibri" panose="020F0502020204030204" pitchFamily="34" charset="0"/>
                <a:cs typeface="Times New Roman" panose="02020603050405020304" pitchFamily="18" charset="0"/>
              </a:rPr>
              <a:t> ý : </a:t>
            </a:r>
          </a:p>
          <a:p>
            <a:pPr marL="342900" indent="-342900">
              <a:lnSpc>
                <a:spcPct val="107000"/>
              </a:lnSpc>
              <a:spcAft>
                <a:spcPts val="800"/>
              </a:spcAft>
              <a:buAutoNum type="arabicPeriod"/>
            </a:pP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Đối</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với hàng đi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Nhật</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Tích</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NVOCC nếu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khách</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hàng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khai</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AFR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Housebill</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p>
          <a:p>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2. Với hàng đi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Nhật</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Chỉ cần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điền</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Country code/ Tel/ Fax của shipper/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cnee</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 notify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Không</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cần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điền</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Enterprise code)</a:t>
            </a:r>
          </a:p>
          <a:p>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Hàng</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Nhật</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bắt</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buộc</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điền</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HS code ở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bên</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ngoài</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( 6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ký</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đầu</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p>
          <a:p>
            <a:pPr lvl="0"/>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Với hàng đi CHINA/ TRANSIT VIA CHINA  cần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bổ</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sung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thông</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tin các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mục</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sau</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p>
          <a:p>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Country code: </a:t>
            </a:r>
          </a:p>
          <a:p>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Tel/ Fax</a:t>
            </a:r>
          </a:p>
          <a:p>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Enterprise code(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đây</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là Tax ID của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khách</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mã</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thuế</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doanh</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nghiệp):</a:t>
            </a:r>
          </a:p>
          <a:p>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Enterprise code (shipper)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mã</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điền</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như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sau</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Trade register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numbder</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MST</a:t>
            </a:r>
          </a:p>
          <a:p>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Enterprise code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cnee</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notify)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mã</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điền</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như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sau</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USCI+MST</a:t>
            </a:r>
          </a:p>
          <a:p>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hợp</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mà hàng transit via China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thì</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Country code/enterprise code ở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cnee</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và notify phải show đúng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thông</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tin của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đó:</a:t>
            </a:r>
          </a:p>
          <a:p>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VD : hàng đi Manila, Philippine via Shanghai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thì</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Country code show: PH, Enterprise code : SEC REGISTER+MST. </a:t>
            </a:r>
          </a:p>
          <a:p>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4. Hàng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PHILIP</a:t>
            </a:r>
            <a:r>
              <a:rPr lang="vi-VN"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P</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INE bắt buộc show HS CODE ( 6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ký</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tự) lên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mô</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tả</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hàng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hóa</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p>
          <a:p>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5.Hàng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Malaysia, Indonesia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bắt</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buộc</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show HS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lên</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BL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điền</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HS CODE (CN), Enterprise code(TAX ID)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consignee/notify,</a:t>
            </a:r>
          </a:p>
          <a:p>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6.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Hàng</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Thailand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bắt</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buộc</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shipping mark</a:t>
            </a:r>
          </a:p>
          <a:p>
            <a:pPr marL="342900" indent="-342900">
              <a:lnSpc>
                <a:spcPct val="107000"/>
              </a:lnSpc>
              <a:spcAft>
                <a:spcPts val="800"/>
              </a:spcAft>
              <a:buAutoNum type="arabicPeriod"/>
            </a:pPr>
            <a:endPar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4199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6200"/>
            <a:ext cx="8915400" cy="1295400"/>
          </a:xfrm>
        </p:spPr>
        <p:txBody>
          <a:bodyPr/>
          <a:lstStyle/>
          <a:p>
            <a:r>
              <a:rPr lang="en-US" sz="4000" dirty="0">
                <a:solidFill>
                  <a:srgbClr val="FFFF00"/>
                </a:solidFill>
                <a:latin typeface="Times New Roman" panose="02020603050405020304" pitchFamily="18" charset="0"/>
                <a:cs typeface="Times New Roman" panose="02020603050405020304" pitchFamily="18" charset="0"/>
              </a:rPr>
              <a:t>I. </a:t>
            </a:r>
            <a:r>
              <a:rPr lang="en-US" sz="4000" dirty="0" err="1">
                <a:solidFill>
                  <a:srgbClr val="FFFF00"/>
                </a:solidFill>
                <a:latin typeface="Times New Roman" panose="02020603050405020304" pitchFamily="18" charset="0"/>
                <a:cs typeface="Times New Roman" panose="02020603050405020304" pitchFamily="18" charset="0"/>
              </a:rPr>
              <a:t>Chuyển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đổi</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tài</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khoản</a:t>
            </a:r>
            <a:r>
              <a:rPr lang="en-US" sz="4000" dirty="0">
                <a:solidFill>
                  <a:srgbClr val="FFFF00"/>
                </a:solidFill>
                <a:latin typeface="Times New Roman" panose="02020603050405020304" pitchFamily="18" charset="0"/>
                <a:cs typeface="Times New Roman" panose="02020603050405020304" pitchFamily="18" charset="0"/>
              </a:rPr>
              <a:t> sang website mới</a:t>
            </a:r>
          </a:p>
        </p:txBody>
      </p:sp>
      <p:sp>
        <p:nvSpPr>
          <p:cNvPr id="7" name="Text Placeholder 2"/>
          <p:cNvSpPr>
            <a:spLocks noGrp="1"/>
          </p:cNvSpPr>
          <p:nvPr>
            <p:ph type="body" idx="1"/>
          </p:nvPr>
        </p:nvSpPr>
        <p:spPr>
          <a:xfrm>
            <a:off x="533400" y="1371600"/>
            <a:ext cx="7927848" cy="4826328"/>
          </a:xfrm>
        </p:spPr>
        <p:txBody>
          <a:bodyPr>
            <a:normAutofit/>
          </a:bodyPr>
          <a:lstStyle/>
          <a:p>
            <a:pPr marL="342900" lvl="0" indent="-342900">
              <a:buFont typeface="Wingdings" panose="05000000000000000000" pitchFamily="2" charset="2"/>
              <a:buChar char="Ø"/>
            </a:pPr>
            <a:r>
              <a:rPr lang="en-US" dirty="0" err="1"/>
              <a:t>Đối</a:t>
            </a:r>
            <a:r>
              <a:rPr lang="en-US" dirty="0"/>
              <a:t> </a:t>
            </a:r>
            <a:r>
              <a:rPr lang="en-US" dirty="0" err="1"/>
              <a:t>với</a:t>
            </a:r>
            <a:r>
              <a:rPr lang="en-US" dirty="0"/>
              <a:t> </a:t>
            </a:r>
            <a:r>
              <a:rPr lang="en-US" dirty="0" err="1"/>
              <a:t>các</a:t>
            </a:r>
            <a:r>
              <a:rPr lang="en-US" dirty="0"/>
              <a:t> KH </a:t>
            </a:r>
            <a:r>
              <a:rPr lang="en-US" dirty="0" err="1"/>
              <a:t>hiện</a:t>
            </a:r>
            <a:r>
              <a:rPr lang="en-US" dirty="0"/>
              <a:t> </a:t>
            </a:r>
            <a:r>
              <a:rPr lang="en-US" dirty="0" err="1"/>
              <a:t>đã</a:t>
            </a:r>
            <a:r>
              <a:rPr lang="en-US" dirty="0"/>
              <a:t> </a:t>
            </a:r>
            <a:r>
              <a:rPr lang="en-US" dirty="0" err="1"/>
              <a:t>có</a:t>
            </a:r>
            <a:r>
              <a:rPr lang="en-US" dirty="0"/>
              <a:t> </a:t>
            </a:r>
            <a:r>
              <a:rPr lang="en-US" dirty="0" err="1"/>
              <a:t>tài</a:t>
            </a:r>
            <a:r>
              <a:rPr lang="en-US" dirty="0"/>
              <a:t> </a:t>
            </a:r>
            <a:r>
              <a:rPr lang="en-US" dirty="0" err="1"/>
              <a:t>khoản</a:t>
            </a:r>
            <a:r>
              <a:rPr lang="en-US" dirty="0"/>
              <a:t> </a:t>
            </a:r>
            <a:r>
              <a:rPr lang="en-US" dirty="0" err="1"/>
              <a:t>trên</a:t>
            </a:r>
            <a:r>
              <a:rPr lang="en-US" dirty="0"/>
              <a:t> web </a:t>
            </a:r>
            <a:r>
              <a:rPr lang="en-US" dirty="0" err="1"/>
              <a:t>cũ</a:t>
            </a:r>
            <a:r>
              <a:rPr lang="en-US" dirty="0"/>
              <a:t>, </a:t>
            </a:r>
            <a:r>
              <a:rPr lang="en-US" dirty="0" err="1"/>
              <a:t>vui</a:t>
            </a:r>
            <a:r>
              <a:rPr lang="en-US" dirty="0"/>
              <a:t> </a:t>
            </a:r>
            <a:r>
              <a:rPr lang="en-US" dirty="0" err="1"/>
              <a:t>lòng</a:t>
            </a:r>
            <a:r>
              <a:rPr lang="en-US" dirty="0"/>
              <a:t> </a:t>
            </a:r>
            <a:r>
              <a:rPr lang="en-US" dirty="0" err="1"/>
              <a:t>truy</a:t>
            </a:r>
            <a:r>
              <a:rPr lang="en-US" dirty="0"/>
              <a:t> </a:t>
            </a:r>
            <a:r>
              <a:rPr lang="en-US" dirty="0" err="1"/>
              <a:t>cập</a:t>
            </a:r>
            <a:r>
              <a:rPr lang="en-US" dirty="0"/>
              <a:t> </a:t>
            </a:r>
            <a:r>
              <a:rPr lang="en-US" dirty="0" err="1"/>
              <a:t>vào</a:t>
            </a:r>
            <a:r>
              <a:rPr lang="en-US" dirty="0"/>
              <a:t> web </a:t>
            </a:r>
            <a:r>
              <a:rPr lang="en-US" dirty="0" err="1"/>
              <a:t>mới</a:t>
            </a:r>
            <a:r>
              <a:rPr lang="en-US" dirty="0"/>
              <a:t> </a:t>
            </a:r>
            <a:r>
              <a:rPr lang="en-US" dirty="0" err="1"/>
              <a:t>và</a:t>
            </a:r>
            <a:r>
              <a:rPr lang="en-US" dirty="0"/>
              <a:t> </a:t>
            </a:r>
            <a:r>
              <a:rPr lang="en-US" dirty="0" err="1"/>
              <a:t>chuyển</a:t>
            </a:r>
            <a:r>
              <a:rPr lang="en-US" dirty="0"/>
              <a:t> </a:t>
            </a:r>
            <a:r>
              <a:rPr lang="en-US" dirty="0" err="1"/>
              <a:t>đổi</a:t>
            </a:r>
            <a:r>
              <a:rPr lang="en-US" dirty="0"/>
              <a:t> </a:t>
            </a:r>
            <a:r>
              <a:rPr lang="en-US" dirty="0" err="1"/>
              <a:t>tài</a:t>
            </a:r>
            <a:r>
              <a:rPr lang="en-US" dirty="0"/>
              <a:t> </a:t>
            </a:r>
            <a:r>
              <a:rPr lang="en-US" dirty="0" err="1"/>
              <a:t>khoản</a:t>
            </a:r>
            <a:r>
              <a:rPr lang="en-US" dirty="0"/>
              <a:t>.</a:t>
            </a:r>
          </a:p>
          <a:p>
            <a:pPr marL="342900" lvl="0" indent="-342900">
              <a:buFont typeface="Wingdings" panose="05000000000000000000" pitchFamily="2" charset="2"/>
              <a:buChar char="Ø"/>
            </a:pPr>
            <a:r>
              <a:rPr lang="en-US" dirty="0" err="1"/>
              <a:t>Bước</a:t>
            </a:r>
            <a:r>
              <a:rPr lang="en-US" dirty="0"/>
              <a:t> 1: </a:t>
            </a:r>
            <a:r>
              <a:rPr lang="en-US" dirty="0" err="1"/>
              <a:t>truy</a:t>
            </a:r>
            <a:r>
              <a:rPr lang="en-US" dirty="0"/>
              <a:t> </a:t>
            </a:r>
            <a:r>
              <a:rPr lang="en-US" dirty="0" err="1"/>
              <a:t>cập</a:t>
            </a:r>
            <a:r>
              <a:rPr lang="en-US" dirty="0"/>
              <a:t> web </a:t>
            </a:r>
            <a:r>
              <a:rPr lang="en-US" dirty="0" err="1"/>
              <a:t>mới</a:t>
            </a:r>
            <a:r>
              <a:rPr lang="en-US" dirty="0"/>
              <a:t> </a:t>
            </a:r>
            <a:r>
              <a:rPr lang="en-US" dirty="0" err="1"/>
              <a:t>và</a:t>
            </a:r>
            <a:r>
              <a:rPr lang="en-US" dirty="0"/>
              <a:t> </a:t>
            </a:r>
            <a:r>
              <a:rPr lang="en-US" dirty="0" err="1"/>
              <a:t>đăng</a:t>
            </a:r>
            <a:r>
              <a:rPr lang="en-US" dirty="0"/>
              <a:t> </a:t>
            </a:r>
            <a:r>
              <a:rPr lang="en-US" dirty="0" err="1"/>
              <a:t>nhập</a:t>
            </a:r>
            <a:r>
              <a:rPr lang="en-US" dirty="0"/>
              <a:t> ID </a:t>
            </a:r>
            <a:r>
              <a:rPr lang="en-US" dirty="0" err="1"/>
              <a:t>và</a:t>
            </a:r>
            <a:r>
              <a:rPr lang="en-US" dirty="0"/>
              <a:t> pass </a:t>
            </a:r>
            <a:r>
              <a:rPr lang="en-US" dirty="0" err="1"/>
              <a:t>đã</a:t>
            </a:r>
            <a:r>
              <a:rPr lang="en-US" dirty="0"/>
              <a:t> </a:t>
            </a:r>
            <a:r>
              <a:rPr lang="en-US" dirty="0" err="1"/>
              <a:t>có</a:t>
            </a:r>
            <a:r>
              <a:rPr lang="en-US" dirty="0"/>
              <a:t> </a:t>
            </a:r>
            <a:r>
              <a:rPr lang="en-US" dirty="0" err="1"/>
              <a:t>của</a:t>
            </a:r>
            <a:r>
              <a:rPr lang="en-US" dirty="0"/>
              <a:t> web </a:t>
            </a:r>
            <a:r>
              <a:rPr lang="en-US" dirty="0" err="1"/>
              <a:t>cũ</a:t>
            </a:r>
            <a:r>
              <a:rPr lang="en-US" dirty="0"/>
              <a:t> (</a:t>
            </a:r>
            <a:r>
              <a:rPr lang="en-US" dirty="0">
                <a:hlinkClick r:id="rId2"/>
              </a:rPr>
              <a:t>https://ebusiness.sitcline.com/#/home</a:t>
            </a:r>
            <a:r>
              <a:rPr lang="en-US" dirty="0"/>
              <a:t>)</a:t>
            </a:r>
          </a:p>
          <a:p>
            <a:pPr marL="342900" lvl="0" indent="-342900">
              <a:buFont typeface="Wingdings" panose="05000000000000000000" pitchFamily="2" charset="2"/>
              <a:buChar char="Ø"/>
            </a:pPr>
            <a:r>
              <a:rPr lang="en-US" dirty="0" err="1"/>
              <a:t>Bước</a:t>
            </a:r>
            <a:r>
              <a:rPr lang="en-US" dirty="0"/>
              <a:t> 2: </a:t>
            </a:r>
            <a:r>
              <a:rPr lang="en-US" dirty="0" err="1"/>
              <a:t>Thay</a:t>
            </a:r>
            <a:r>
              <a:rPr lang="en-US" dirty="0"/>
              <a:t> </a:t>
            </a:r>
            <a:r>
              <a:rPr lang="en-US" dirty="0" err="1"/>
              <a:t>đổi</a:t>
            </a:r>
            <a:r>
              <a:rPr lang="en-US" dirty="0"/>
              <a:t> </a:t>
            </a:r>
            <a:r>
              <a:rPr lang="en-US" dirty="0" err="1"/>
              <a:t>mật</a:t>
            </a:r>
            <a:r>
              <a:rPr lang="en-US" dirty="0"/>
              <a:t> </a:t>
            </a:r>
            <a:r>
              <a:rPr lang="en-US" dirty="0" err="1"/>
              <a:t>khẩu</a:t>
            </a:r>
            <a:r>
              <a:rPr lang="en-US" dirty="0"/>
              <a:t>, </a:t>
            </a:r>
            <a:r>
              <a:rPr lang="en-US" dirty="0" err="1"/>
              <a:t>ấn</a:t>
            </a:r>
            <a:r>
              <a:rPr lang="en-US" dirty="0"/>
              <a:t> SAVE</a:t>
            </a:r>
          </a:p>
          <a:p>
            <a:pPr marL="342900" lvl="0" indent="-342900">
              <a:buFont typeface="Wingdings" panose="05000000000000000000" pitchFamily="2" charset="2"/>
              <a:buChar char="Ø"/>
            </a:pPr>
            <a:r>
              <a:rPr lang="en-US" dirty="0" err="1"/>
              <a:t>Bước</a:t>
            </a:r>
            <a:r>
              <a:rPr lang="en-US" dirty="0"/>
              <a:t> 3: </a:t>
            </a:r>
            <a:r>
              <a:rPr lang="en-US" dirty="0" err="1"/>
              <a:t>Đăng</a:t>
            </a:r>
            <a:r>
              <a:rPr lang="en-US" dirty="0"/>
              <a:t> </a:t>
            </a:r>
            <a:r>
              <a:rPr lang="en-US" dirty="0" err="1"/>
              <a:t>nhập</a:t>
            </a:r>
            <a:r>
              <a:rPr lang="en-US" dirty="0"/>
              <a:t> </a:t>
            </a:r>
            <a:r>
              <a:rPr lang="en-US" dirty="0" err="1"/>
              <a:t>lại</a:t>
            </a:r>
            <a:r>
              <a:rPr lang="en-US" dirty="0"/>
              <a:t> </a:t>
            </a:r>
            <a:r>
              <a:rPr lang="en-US" dirty="0" err="1"/>
              <a:t>bằng</a:t>
            </a:r>
            <a:r>
              <a:rPr lang="en-US" dirty="0"/>
              <a:t> </a:t>
            </a:r>
            <a:r>
              <a:rPr lang="en-US" dirty="0" err="1"/>
              <a:t>mật</a:t>
            </a:r>
            <a:r>
              <a:rPr lang="en-US" dirty="0"/>
              <a:t> </a:t>
            </a:r>
            <a:r>
              <a:rPr lang="en-US" dirty="0" err="1"/>
              <a:t>khẩu</a:t>
            </a:r>
            <a:r>
              <a:rPr lang="en-US" dirty="0"/>
              <a:t> </a:t>
            </a:r>
            <a:r>
              <a:rPr lang="en-US" dirty="0" err="1"/>
              <a:t>mới</a:t>
            </a:r>
            <a:r>
              <a:rPr lang="en-US" dirty="0"/>
              <a:t>.</a:t>
            </a:r>
          </a:p>
          <a:p>
            <a:pPr lvl="0"/>
            <a:endParaRPr lang="en-US" dirty="0"/>
          </a:p>
        </p:txBody>
      </p:sp>
      <p:pic>
        <p:nvPicPr>
          <p:cNvPr id="4" name="Picture 3"/>
          <p:cNvPicPr>
            <a:picLocks noChangeAspect="1"/>
          </p:cNvPicPr>
          <p:nvPr/>
        </p:nvPicPr>
        <p:blipFill>
          <a:blip r:embed="rId3"/>
          <a:stretch>
            <a:fillRect/>
          </a:stretch>
        </p:blipFill>
        <p:spPr>
          <a:xfrm>
            <a:off x="2116074" y="3708564"/>
            <a:ext cx="4762500" cy="3048000"/>
          </a:xfrm>
          <a:prstGeom prst="rect">
            <a:avLst/>
          </a:prstGeom>
        </p:spPr>
      </p:pic>
    </p:spTree>
    <p:extLst>
      <p:ext uri="{BB962C8B-B14F-4D97-AF65-F5344CB8AC3E}">
        <p14:creationId xmlns:p14="http://schemas.microsoft.com/office/powerpoint/2010/main" val="2408997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9D32F-3AA9-4F22-8FEF-E6945B3E29D5}"/>
              </a:ext>
            </a:extLst>
          </p:cNvPr>
          <p:cNvSpPr>
            <a:spLocks noGrp="1"/>
          </p:cNvSpPr>
          <p:nvPr>
            <p:ph type="title"/>
          </p:nvPr>
        </p:nvSpPr>
        <p:spPr>
          <a:xfrm>
            <a:off x="515936" y="152400"/>
            <a:ext cx="7772400" cy="1828800"/>
          </a:xfrm>
        </p:spPr>
        <p:txBody>
          <a:bodyPr/>
          <a:lstStyle/>
          <a:p>
            <a:r>
              <a:rPr lang="en-US" sz="2400" dirty="0" err="1">
                <a:solidFill>
                  <a:srgbClr val="FFFF00"/>
                </a:solidFill>
                <a:latin typeface="Times New Roman" panose="02020603050405020304" pitchFamily="18" charset="0"/>
                <a:cs typeface="Times New Roman" panose="02020603050405020304" pitchFamily="18" charset="0"/>
              </a:rPr>
              <a:t>Mục</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mô</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tả</a:t>
            </a:r>
            <a:r>
              <a:rPr lang="en-US" sz="2400" dirty="0">
                <a:solidFill>
                  <a:srgbClr val="FFFF00"/>
                </a:solidFill>
                <a:latin typeface="Times New Roman" panose="02020603050405020304" pitchFamily="18" charset="0"/>
                <a:cs typeface="Times New Roman" panose="02020603050405020304" pitchFamily="18" charset="0"/>
              </a:rPr>
              <a:t> hàng </a:t>
            </a:r>
            <a:r>
              <a:rPr lang="en-US" sz="2400" dirty="0" err="1">
                <a:solidFill>
                  <a:srgbClr val="FFFF00"/>
                </a:solidFill>
                <a:latin typeface="Times New Roman" panose="02020603050405020304" pitchFamily="18" charset="0"/>
                <a:cs typeface="Times New Roman" panose="02020603050405020304" pitchFamily="18" charset="0"/>
              </a:rPr>
              <a:t>hóa</a:t>
            </a:r>
            <a:br>
              <a:rPr lang="en-US" sz="2400" dirty="0">
                <a:solidFill>
                  <a:srgbClr val="FFFF00"/>
                </a:solidFill>
                <a:latin typeface="Times New Roman" panose="02020603050405020304" pitchFamily="18" charset="0"/>
                <a:cs typeface="Times New Roman" panose="02020603050405020304" pitchFamily="18" charset="0"/>
              </a:rPr>
            </a:br>
            <a:r>
              <a:rPr lang="en-US" sz="2400" dirty="0">
                <a:solidFill>
                  <a:srgbClr val="FFFF00"/>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Quý</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khách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nhập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đầy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đủ</a:t>
            </a:r>
            <a:r>
              <a:rPr lang="en-US" sz="2000" dirty="0">
                <a:solidFill>
                  <a:schemeClr val="tx1"/>
                </a:solidFill>
                <a:latin typeface="Times New Roman" panose="02020603050405020304" pitchFamily="18" charset="0"/>
                <a:cs typeface="Times New Roman" panose="02020603050405020304" pitchFamily="18" charset="0"/>
              </a:rPr>
              <a:t> các </a:t>
            </a:r>
            <a:r>
              <a:rPr lang="en-US" sz="2000" dirty="0" err="1">
                <a:solidFill>
                  <a:schemeClr val="tx1"/>
                </a:solidFill>
                <a:latin typeface="Times New Roman" panose="02020603050405020304" pitchFamily="18" charset="0"/>
                <a:cs typeface="Times New Roman" panose="02020603050405020304" pitchFamily="18" charset="0"/>
              </a:rPr>
              <a:t>thông</a:t>
            </a:r>
            <a:r>
              <a:rPr lang="en-US" sz="2000" dirty="0">
                <a:solidFill>
                  <a:schemeClr val="tx1"/>
                </a:solidFill>
                <a:latin typeface="Times New Roman" panose="02020603050405020304" pitchFamily="18" charset="0"/>
                <a:cs typeface="Times New Roman" panose="02020603050405020304" pitchFamily="18" charset="0"/>
              </a:rPr>
              <a:t> tin : </a:t>
            </a:r>
            <a:r>
              <a:rPr lang="en-US" sz="2000" dirty="0" err="1">
                <a:solidFill>
                  <a:schemeClr val="tx1"/>
                </a:solidFill>
                <a:latin typeface="Times New Roman" panose="02020603050405020304" pitchFamily="18" charset="0"/>
                <a:cs typeface="Times New Roman" panose="02020603050405020304" pitchFamily="18" charset="0"/>
              </a:rPr>
              <a:t>mô</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tả</a:t>
            </a:r>
            <a:r>
              <a:rPr lang="en-US" sz="2000" dirty="0">
                <a:solidFill>
                  <a:schemeClr val="tx1"/>
                </a:solidFill>
                <a:latin typeface="Times New Roman" panose="02020603050405020304" pitchFamily="18" charset="0"/>
                <a:cs typeface="Times New Roman" panose="02020603050405020304" pitchFamily="18" charset="0"/>
              </a:rPr>
              <a:t> hàng, shipping mark, </a:t>
            </a:r>
            <a:r>
              <a:rPr lang="en-US" sz="2000" dirty="0" err="1">
                <a:solidFill>
                  <a:schemeClr val="tx1"/>
                </a:solidFill>
                <a:latin typeface="Times New Roman" panose="02020603050405020304" pitchFamily="18" charset="0"/>
                <a:cs typeface="Times New Roman" panose="02020603050405020304" pitchFamily="18" charset="0"/>
              </a:rPr>
              <a:t>đơn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vị</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kiện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cân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kiện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của cả </a:t>
            </a:r>
            <a:r>
              <a:rPr lang="en-US" sz="2000" dirty="0" err="1">
                <a:solidFill>
                  <a:schemeClr val="tx1"/>
                </a:solidFill>
                <a:latin typeface="Times New Roman" panose="02020603050405020304" pitchFamily="18" charset="0"/>
                <a:cs typeface="Times New Roman" panose="02020603050405020304" pitchFamily="18" charset="0"/>
              </a:rPr>
              <a:t>lô</a:t>
            </a:r>
            <a:r>
              <a:rPr lang="en-US" sz="2000" dirty="0">
                <a:solidFill>
                  <a:schemeClr val="tx1"/>
                </a:solidFill>
                <a:latin typeface="Times New Roman" panose="02020603050405020304" pitchFamily="18" charset="0"/>
                <a:cs typeface="Times New Roman" panose="02020603050405020304" pitchFamily="18" charset="0"/>
              </a:rPr>
              <a:t> hàng.</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HS CODE </a:t>
            </a:r>
            <a:r>
              <a:rPr lang="en-US" sz="2000" dirty="0" err="1">
                <a:solidFill>
                  <a:schemeClr val="tx1"/>
                </a:solidFill>
                <a:latin typeface="Times New Roman" panose="02020603050405020304" pitchFamily="18" charset="0"/>
                <a:cs typeface="Times New Roman" panose="02020603050405020304" pitchFamily="18" charset="0"/>
              </a:rPr>
              <a:t>cho</a:t>
            </a:r>
            <a:r>
              <a:rPr lang="en-US" sz="2000" dirty="0">
                <a:solidFill>
                  <a:schemeClr val="tx1"/>
                </a:solidFill>
                <a:latin typeface="Times New Roman" panose="02020603050405020304" pitchFamily="18" charset="0"/>
                <a:cs typeface="Times New Roman" panose="02020603050405020304" pitchFamily="18" charset="0"/>
              </a:rPr>
              <a:t> hàng đi </a:t>
            </a:r>
            <a:r>
              <a:rPr lang="en-US" sz="2000" dirty="0" err="1">
                <a:solidFill>
                  <a:schemeClr val="tx1"/>
                </a:solidFill>
                <a:latin typeface="Times New Roman" panose="02020603050405020304" pitchFamily="18" charset="0"/>
                <a:cs typeface="Times New Roman" panose="02020603050405020304" pitchFamily="18" charset="0"/>
              </a:rPr>
              <a:t>Nhật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Bản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nhập</a:t>
            </a:r>
            <a:r>
              <a:rPr lang="en-US" sz="2000" dirty="0">
                <a:solidFill>
                  <a:schemeClr val="tx1"/>
                </a:solidFill>
                <a:latin typeface="Times New Roman" panose="02020603050405020304" pitchFamily="18" charset="0"/>
                <a:cs typeface="Times New Roman" panose="02020603050405020304" pitchFamily="18" charset="0"/>
              </a:rPr>
              <a:t> vào </a:t>
            </a:r>
            <a:r>
              <a:rPr lang="en-US" sz="2000" dirty="0" err="1">
                <a:solidFill>
                  <a:schemeClr val="tx1"/>
                </a:solidFill>
                <a:latin typeface="Times New Roman" panose="02020603050405020304" pitchFamily="18" charset="0"/>
                <a:cs typeface="Times New Roman" panose="02020603050405020304" pitchFamily="18" charset="0"/>
              </a:rPr>
              <a:t>mục</a:t>
            </a:r>
            <a:r>
              <a:rPr lang="en-US" sz="2000" dirty="0">
                <a:solidFill>
                  <a:schemeClr val="tx1"/>
                </a:solidFill>
                <a:latin typeface="Times New Roman" panose="02020603050405020304" pitchFamily="18" charset="0"/>
                <a:cs typeface="Times New Roman" panose="02020603050405020304" pitchFamily="18" charset="0"/>
              </a:rPr>
              <a:t> HS CODE (JP)</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HS Code </a:t>
            </a:r>
            <a:r>
              <a:rPr lang="en-US" sz="2000" dirty="0" err="1">
                <a:solidFill>
                  <a:schemeClr val="tx1"/>
                </a:solidFill>
                <a:latin typeface="Times New Roman" panose="02020603050405020304" pitchFamily="18" charset="0"/>
                <a:cs typeface="Times New Roman" panose="02020603050405020304" pitchFamily="18" charset="0"/>
              </a:rPr>
              <a:t>cho</a:t>
            </a:r>
            <a:r>
              <a:rPr lang="en-US" sz="2000" dirty="0">
                <a:solidFill>
                  <a:schemeClr val="tx1"/>
                </a:solidFill>
                <a:latin typeface="Times New Roman" panose="02020603050405020304" pitchFamily="18" charset="0"/>
                <a:cs typeface="Times New Roman" panose="02020603050405020304" pitchFamily="18" charset="0"/>
              </a:rPr>
              <a:t> các </a:t>
            </a:r>
            <a:r>
              <a:rPr lang="en-US" sz="2000" dirty="0" err="1">
                <a:solidFill>
                  <a:schemeClr val="tx1"/>
                </a:solidFill>
                <a:latin typeface="Times New Roman" panose="02020603050405020304" pitchFamily="18" charset="0"/>
                <a:cs typeface="Times New Roman" panose="02020603050405020304" pitchFamily="18" charset="0"/>
              </a:rPr>
              <a:t>cảng</a:t>
            </a:r>
            <a:r>
              <a:rPr lang="en-US" sz="2000" dirty="0">
                <a:solidFill>
                  <a:schemeClr val="tx1"/>
                </a:solidFill>
                <a:latin typeface="Times New Roman" panose="02020603050405020304" pitchFamily="18" charset="0"/>
                <a:cs typeface="Times New Roman" panose="02020603050405020304" pitchFamily="18" charset="0"/>
              </a:rPr>
              <a:t> khác </a:t>
            </a:r>
            <a:r>
              <a:rPr lang="en-US" sz="2000" dirty="0" err="1">
                <a:solidFill>
                  <a:schemeClr val="tx1"/>
                </a:solidFill>
                <a:latin typeface="Times New Roman" panose="02020603050405020304" pitchFamily="18" charset="0"/>
                <a:cs typeface="Times New Roman" panose="02020603050405020304" pitchFamily="18" charset="0"/>
              </a:rPr>
              <a:t>ngoài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Nhật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nhập</a:t>
            </a:r>
            <a:r>
              <a:rPr lang="en-US" sz="2000" dirty="0">
                <a:solidFill>
                  <a:schemeClr val="tx1"/>
                </a:solidFill>
                <a:latin typeface="Times New Roman" panose="02020603050405020304" pitchFamily="18" charset="0"/>
                <a:cs typeface="Times New Roman" panose="02020603050405020304" pitchFamily="18" charset="0"/>
              </a:rPr>
              <a:t> vào </a:t>
            </a:r>
            <a:r>
              <a:rPr lang="en-US" sz="2000" dirty="0" err="1">
                <a:solidFill>
                  <a:schemeClr val="tx1"/>
                </a:solidFill>
                <a:latin typeface="Times New Roman" panose="02020603050405020304" pitchFamily="18" charset="0"/>
                <a:cs typeface="Times New Roman" panose="02020603050405020304" pitchFamily="18" charset="0"/>
              </a:rPr>
              <a:t>mục</a:t>
            </a:r>
            <a:r>
              <a:rPr lang="en-US" sz="2000" dirty="0">
                <a:solidFill>
                  <a:schemeClr val="tx1"/>
                </a:solidFill>
                <a:latin typeface="Times New Roman" panose="02020603050405020304" pitchFamily="18" charset="0"/>
                <a:cs typeface="Times New Roman" panose="02020603050405020304" pitchFamily="18" charset="0"/>
              </a:rPr>
              <a:t> HS CODE</a:t>
            </a:r>
          </a:p>
        </p:txBody>
      </p:sp>
      <p:sp>
        <p:nvSpPr>
          <p:cNvPr id="3" name="Text Placeholder 2">
            <a:extLst>
              <a:ext uri="{FF2B5EF4-FFF2-40B4-BE49-F238E27FC236}">
                <a16:creationId xmlns:a16="http://schemas.microsoft.com/office/drawing/2014/main" id="{B9CEE764-2770-4593-9057-8EF340FEA5A2}"/>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B101A884-6F6D-4C63-BD8C-11D38C46381D}"/>
              </a:ext>
            </a:extLst>
          </p:cNvPr>
          <p:cNvPicPr>
            <a:picLocks noChangeAspect="1"/>
          </p:cNvPicPr>
          <p:nvPr/>
        </p:nvPicPr>
        <p:blipFill>
          <a:blip r:embed="rId2"/>
          <a:stretch>
            <a:fillRect/>
          </a:stretch>
        </p:blipFill>
        <p:spPr>
          <a:xfrm>
            <a:off x="228600" y="2286001"/>
            <a:ext cx="8736023" cy="2971799"/>
          </a:xfrm>
          <a:prstGeom prst="rect">
            <a:avLst/>
          </a:prstGeom>
        </p:spPr>
      </p:pic>
    </p:spTree>
    <p:extLst>
      <p:ext uri="{BB962C8B-B14F-4D97-AF65-F5344CB8AC3E}">
        <p14:creationId xmlns:p14="http://schemas.microsoft.com/office/powerpoint/2010/main" val="2520361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3403-B847-4688-85D8-03F6B234BD83}"/>
              </a:ext>
            </a:extLst>
          </p:cNvPr>
          <p:cNvSpPr>
            <a:spLocks noGrp="1"/>
          </p:cNvSpPr>
          <p:nvPr>
            <p:ph type="title"/>
          </p:nvPr>
        </p:nvSpPr>
        <p:spPr>
          <a:xfrm>
            <a:off x="514273" y="762000"/>
            <a:ext cx="7546848" cy="1159669"/>
          </a:xfrm>
        </p:spPr>
        <p:txBody>
          <a:bodyPr/>
          <a:lstStyle/>
          <a:p>
            <a:r>
              <a:rPr lang="en-US" sz="2800" dirty="0" err="1">
                <a:solidFill>
                  <a:srgbClr val="FFFF00"/>
                </a:solidFill>
                <a:latin typeface="Times New Roman" panose="02020603050405020304" pitchFamily="18" charset="0"/>
                <a:cs typeface="Times New Roman" panose="02020603050405020304" pitchFamily="18" charset="0"/>
              </a:rPr>
              <a:t>Mục</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nhập</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số</a:t>
            </a:r>
            <a:r>
              <a:rPr lang="en-US" sz="2800" dirty="0">
                <a:solidFill>
                  <a:srgbClr val="FFFF00"/>
                </a:solidFill>
                <a:latin typeface="Times New Roman" panose="02020603050405020304" pitchFamily="18" charset="0"/>
                <a:cs typeface="Times New Roman" panose="02020603050405020304" pitchFamily="18" charset="0"/>
              </a:rPr>
              <a:t> container</a:t>
            </a:r>
            <a:br>
              <a:rPr lang="en-US" sz="2800" dirty="0">
                <a:solidFill>
                  <a:srgbClr val="FFFF00"/>
                </a:solidFill>
                <a:latin typeface="Times New Roman" panose="02020603050405020304" pitchFamily="18" charset="0"/>
                <a:cs typeface="Times New Roman" panose="02020603050405020304" pitchFamily="18" charset="0"/>
              </a:rPr>
            </a:br>
            <a:r>
              <a:rPr lang="en-US" sz="1800" dirty="0" err="1">
                <a:solidFill>
                  <a:schemeClr val="tx1"/>
                </a:solidFill>
                <a:latin typeface="Times New Roman" panose="02020603050405020304" pitchFamily="18" charset="0"/>
                <a:cs typeface="Times New Roman" panose="02020603050405020304" pitchFamily="18" charset="0"/>
              </a:rPr>
              <a:t>Quý</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khách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nhập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số</a:t>
            </a:r>
            <a:r>
              <a:rPr lang="en-US" sz="1800" dirty="0">
                <a:solidFill>
                  <a:schemeClr val="tx1"/>
                </a:solidFill>
                <a:latin typeface="Times New Roman" panose="02020603050405020304" pitchFamily="18" charset="0"/>
                <a:cs typeface="Times New Roman" panose="02020603050405020304" pitchFamily="18" charset="0"/>
              </a:rPr>
              <a:t> container , </a:t>
            </a:r>
            <a:r>
              <a:rPr lang="en-US" sz="1800" dirty="0" err="1">
                <a:solidFill>
                  <a:schemeClr val="tx1"/>
                </a:solidFill>
                <a:latin typeface="Times New Roman" panose="02020603050405020304" pitchFamily="18" charset="0"/>
                <a:cs typeface="Times New Roman" panose="02020603050405020304" pitchFamily="18" charset="0"/>
              </a:rPr>
              <a:t>cân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kiện</a:t>
            </a:r>
            <a:r>
              <a:rPr lang="en-US" sz="1800" dirty="0">
                <a:solidFill>
                  <a:schemeClr val="tx1"/>
                </a:solidFill>
                <a:latin typeface="Times New Roman" panose="02020603050405020304" pitchFamily="18" charset="0"/>
                <a:cs typeface="Times New Roman" panose="02020603050405020304" pitchFamily="18" charset="0"/>
              </a:rPr>
              <a:t> , </a:t>
            </a:r>
            <a:r>
              <a:rPr lang="en-US" sz="1800" dirty="0" err="1">
                <a:solidFill>
                  <a:schemeClr val="tx1"/>
                </a:solidFill>
                <a:latin typeface="Times New Roman" panose="02020603050405020304" pitchFamily="18" charset="0"/>
                <a:cs typeface="Times New Roman" panose="02020603050405020304" pitchFamily="18" charset="0"/>
              </a:rPr>
              <a:t>khối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ứng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với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mỗi</a:t>
            </a:r>
            <a:r>
              <a:rPr lang="en-US" sz="1800" dirty="0">
                <a:solidFill>
                  <a:schemeClr val="tx1"/>
                </a:solidFill>
                <a:latin typeface="Times New Roman" panose="02020603050405020304" pitchFamily="18" charset="0"/>
                <a:cs typeface="Times New Roman" panose="02020603050405020304" pitchFamily="18" charset="0"/>
              </a:rPr>
              <a:t> container</a:t>
            </a:r>
            <a:br>
              <a:rPr lang="en-US" sz="1800" dirty="0">
                <a:solidFill>
                  <a:schemeClr val="tx1"/>
                </a:solidFill>
                <a:latin typeface="Times New Roman" panose="02020603050405020304" pitchFamily="18" charset="0"/>
                <a:cs typeface="Times New Roman" panose="02020603050405020304" pitchFamily="18" charset="0"/>
              </a:rPr>
            </a:br>
            <a:r>
              <a:rPr lang="en-US" sz="1800" dirty="0" err="1">
                <a:solidFill>
                  <a:schemeClr val="tx1"/>
                </a:solidFill>
                <a:latin typeface="Times New Roman" panose="02020603050405020304" pitchFamily="18" charset="0"/>
                <a:cs typeface="Times New Roman" panose="02020603050405020304" pitchFamily="18" charset="0"/>
              </a:rPr>
              <a:t>Để</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thêm</a:t>
            </a:r>
            <a:r>
              <a:rPr lang="en-US" sz="1800" dirty="0">
                <a:solidFill>
                  <a:schemeClr val="tx1"/>
                </a:solidFill>
                <a:latin typeface="Times New Roman" panose="02020603050405020304" pitchFamily="18" charset="0"/>
                <a:cs typeface="Times New Roman" panose="02020603050405020304" pitchFamily="18" charset="0"/>
              </a:rPr>
              <a:t> container , click </a:t>
            </a:r>
            <a:r>
              <a:rPr lang="en-US" sz="1800" dirty="0" err="1">
                <a:solidFill>
                  <a:schemeClr val="tx1"/>
                </a:solidFill>
                <a:latin typeface="Times New Roman" panose="02020603050405020304" pitchFamily="18" charset="0"/>
                <a:cs typeface="Times New Roman" panose="02020603050405020304" pitchFamily="18" charset="0"/>
              </a:rPr>
              <a:t>vào</a:t>
            </a:r>
            <a:r>
              <a:rPr lang="en-US" sz="1800" dirty="0">
                <a:solidFill>
                  <a:schemeClr val="tx1"/>
                </a:solidFill>
                <a:latin typeface="Times New Roman" panose="02020603050405020304" pitchFamily="18" charset="0"/>
                <a:cs typeface="Times New Roman" panose="02020603050405020304" pitchFamily="18" charset="0"/>
              </a:rPr>
              <a:t> Container Info</a:t>
            </a:r>
            <a:br>
              <a:rPr lang="en-US" sz="1800" dirty="0">
                <a:solidFill>
                  <a:schemeClr val="tx1"/>
                </a:solidFill>
                <a:latin typeface="Times New Roman" panose="02020603050405020304" pitchFamily="18" charset="0"/>
                <a:cs typeface="Times New Roman" panose="02020603050405020304" pitchFamily="18" charset="0"/>
              </a:rPr>
            </a:br>
            <a:r>
              <a:rPr lang="en-US" sz="1800" dirty="0" err="1">
                <a:solidFill>
                  <a:schemeClr val="tx1"/>
                </a:solidFill>
                <a:latin typeface="Times New Roman" panose="02020603050405020304" pitchFamily="18" charset="0"/>
                <a:cs typeface="Times New Roman" panose="02020603050405020304" pitchFamily="18" charset="0"/>
              </a:rPr>
              <a:t>Để</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khai</a:t>
            </a:r>
            <a:r>
              <a:rPr lang="en-US" sz="1800" dirty="0">
                <a:solidFill>
                  <a:schemeClr val="tx1"/>
                </a:solidFill>
                <a:latin typeface="Times New Roman" panose="02020603050405020304" pitchFamily="18" charset="0"/>
                <a:cs typeface="Times New Roman" panose="02020603050405020304" pitchFamily="18" charset="0"/>
              </a:rPr>
              <a:t> VGM click </a:t>
            </a:r>
            <a:r>
              <a:rPr lang="en-US" sz="1800" dirty="0" err="1">
                <a:solidFill>
                  <a:schemeClr val="tx1"/>
                </a:solidFill>
                <a:latin typeface="Times New Roman" panose="02020603050405020304" pitchFamily="18" charset="0"/>
                <a:cs typeface="Times New Roman" panose="02020603050405020304" pitchFamily="18" charset="0"/>
              </a:rPr>
              <a:t>vào</a:t>
            </a:r>
            <a:r>
              <a:rPr lang="en-US" sz="1800" dirty="0">
                <a:solidFill>
                  <a:schemeClr val="tx1"/>
                </a:solidFill>
                <a:latin typeface="Times New Roman" panose="02020603050405020304" pitchFamily="18" charset="0"/>
                <a:cs typeface="Times New Roman" panose="02020603050405020304" pitchFamily="18" charset="0"/>
              </a:rPr>
              <a:t> VGM Container Info</a:t>
            </a:r>
          </a:p>
        </p:txBody>
      </p:sp>
      <p:sp>
        <p:nvSpPr>
          <p:cNvPr id="3" name="Text Placeholder 2">
            <a:extLst>
              <a:ext uri="{FF2B5EF4-FFF2-40B4-BE49-F238E27FC236}">
                <a16:creationId xmlns:a16="http://schemas.microsoft.com/office/drawing/2014/main" id="{3F79C9B3-2BBF-48DB-BAA3-4738B2D6368E}"/>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D8658CF2-3FD7-4F19-BC5B-4AD9C2834D70}"/>
              </a:ext>
            </a:extLst>
          </p:cNvPr>
          <p:cNvPicPr>
            <a:picLocks noChangeAspect="1"/>
          </p:cNvPicPr>
          <p:nvPr/>
        </p:nvPicPr>
        <p:blipFill>
          <a:blip r:embed="rId2"/>
          <a:stretch>
            <a:fillRect/>
          </a:stretch>
        </p:blipFill>
        <p:spPr>
          <a:xfrm>
            <a:off x="228600" y="2209800"/>
            <a:ext cx="8822724" cy="2590800"/>
          </a:xfrm>
          <a:prstGeom prst="rect">
            <a:avLst/>
          </a:prstGeom>
        </p:spPr>
      </p:pic>
    </p:spTree>
    <p:extLst>
      <p:ext uri="{BB962C8B-B14F-4D97-AF65-F5344CB8AC3E}">
        <p14:creationId xmlns:p14="http://schemas.microsoft.com/office/powerpoint/2010/main" val="3346914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B77AF-3E4C-4DB9-B816-93165A22F97E}"/>
              </a:ext>
            </a:extLst>
          </p:cNvPr>
          <p:cNvSpPr>
            <a:spLocks noGrp="1"/>
          </p:cNvSpPr>
          <p:nvPr>
            <p:ph type="title"/>
          </p:nvPr>
        </p:nvSpPr>
        <p:spPr>
          <a:xfrm>
            <a:off x="381000" y="362846"/>
            <a:ext cx="7772400" cy="1362456"/>
          </a:xfrm>
        </p:spPr>
        <p:txBody>
          <a:bodyPr/>
          <a:lstStyle/>
          <a:p>
            <a:r>
              <a:rPr lang="en-US" sz="2400" dirty="0">
                <a:solidFill>
                  <a:srgbClr val="FFFF00"/>
                </a:solidFill>
                <a:latin typeface="Times New Roman" panose="02020603050405020304" pitchFamily="18" charset="0"/>
                <a:cs typeface="Times New Roman" panose="02020603050405020304" pitchFamily="18" charset="0"/>
              </a:rPr>
              <a:t>KHAI VGM</a:t>
            </a:r>
            <a:br>
              <a:rPr lang="en-US" sz="1800" dirty="0">
                <a:solidFill>
                  <a:schemeClr val="tx1"/>
                </a:solidFill>
                <a:latin typeface="Times New Roman" panose="02020603050405020304" pitchFamily="18" charset="0"/>
                <a:cs typeface="Times New Roman" panose="02020603050405020304" pitchFamily="18" charset="0"/>
              </a:rPr>
            </a:br>
            <a:r>
              <a:rPr lang="en-US" sz="2000" dirty="0" err="1">
                <a:solidFill>
                  <a:schemeClr val="tx1"/>
                </a:solidFill>
                <a:latin typeface="Times New Roman" panose="02020603050405020304" pitchFamily="18" charset="0"/>
                <a:cs typeface="Times New Roman" panose="02020603050405020304" pitchFamily="18" charset="0"/>
              </a:rPr>
              <a:t>Mục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khai</a:t>
            </a:r>
            <a:r>
              <a:rPr lang="en-US" sz="2000" dirty="0">
                <a:solidFill>
                  <a:schemeClr val="tx1"/>
                </a:solidFill>
                <a:latin typeface="Times New Roman" panose="02020603050405020304" pitchFamily="18" charset="0"/>
                <a:cs typeface="Times New Roman" panose="02020603050405020304" pitchFamily="18" charset="0"/>
              </a:rPr>
              <a:t> VGM click </a:t>
            </a:r>
            <a:r>
              <a:rPr lang="en-US" sz="2000" dirty="0" err="1">
                <a:solidFill>
                  <a:schemeClr val="tx1"/>
                </a:solidFill>
                <a:latin typeface="Times New Roman" panose="02020603050405020304" pitchFamily="18" charset="0"/>
                <a:cs typeface="Times New Roman" panose="02020603050405020304" pitchFamily="18" charset="0"/>
              </a:rPr>
              <a:t>vào</a:t>
            </a:r>
            <a:r>
              <a:rPr lang="en-US" sz="2000" dirty="0">
                <a:solidFill>
                  <a:schemeClr val="tx1"/>
                </a:solidFill>
                <a:latin typeface="Times New Roman" panose="02020603050405020304" pitchFamily="18" charset="0"/>
                <a:cs typeface="Times New Roman" panose="02020603050405020304" pitchFamily="18" charset="0"/>
              </a:rPr>
              <a:t> VGM Container Info, </a:t>
            </a:r>
            <a:r>
              <a:rPr lang="en-US" sz="2000" dirty="0" err="1">
                <a:solidFill>
                  <a:schemeClr val="tx1"/>
                </a:solidFill>
                <a:latin typeface="Times New Roman" panose="02020603050405020304" pitchFamily="18" charset="0"/>
                <a:cs typeface="Times New Roman" panose="02020603050405020304" pitchFamily="18" charset="0"/>
              </a:rPr>
              <a:t>sau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đó</a:t>
            </a:r>
            <a:r>
              <a:rPr lang="en-US" sz="2000" dirty="0">
                <a:solidFill>
                  <a:schemeClr val="tx1"/>
                </a:solidFill>
                <a:latin typeface="Times New Roman" panose="02020603050405020304" pitchFamily="18" charset="0"/>
                <a:cs typeface="Times New Roman" panose="02020603050405020304" pitchFamily="18" charset="0"/>
              </a:rPr>
              <a:t> Click </a:t>
            </a:r>
            <a:r>
              <a:rPr lang="en-US" sz="2000" dirty="0" err="1">
                <a:solidFill>
                  <a:schemeClr val="tx1"/>
                </a:solidFill>
                <a:latin typeface="Times New Roman" panose="02020603050405020304" pitchFamily="18" charset="0"/>
                <a:cs typeface="Times New Roman" panose="02020603050405020304" pitchFamily="18" charset="0"/>
              </a:rPr>
              <a:t>vào</a:t>
            </a:r>
            <a:r>
              <a:rPr lang="en-US" sz="2000" dirty="0">
                <a:solidFill>
                  <a:schemeClr val="tx1"/>
                </a:solidFill>
                <a:latin typeface="Times New Roman" panose="02020603050405020304" pitchFamily="18" charset="0"/>
                <a:cs typeface="Times New Roman" panose="02020603050405020304" pitchFamily="18" charset="0"/>
              </a:rPr>
              <a:t> Synchronous information/ </a:t>
            </a:r>
            <a:r>
              <a:rPr lang="en-US" sz="2000" dirty="0" err="1">
                <a:solidFill>
                  <a:schemeClr val="tx1"/>
                </a:solidFill>
                <a:latin typeface="Times New Roman" panose="02020603050405020304" pitchFamily="18" charset="0"/>
                <a:cs typeface="Times New Roman" panose="02020603050405020304" pitchFamily="18" charset="0"/>
              </a:rPr>
              <a:t>Nhập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trường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màu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đỏ</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sau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đó</a:t>
            </a:r>
            <a:r>
              <a:rPr lang="en-US" sz="2000" dirty="0">
                <a:solidFill>
                  <a:schemeClr val="tx1"/>
                </a:solidFill>
                <a:latin typeface="Times New Roman" panose="02020603050405020304" pitchFamily="18" charset="0"/>
                <a:cs typeface="Times New Roman" panose="02020603050405020304" pitchFamily="18" charset="0"/>
              </a:rPr>
              <a:t> click confirm.</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085C9772-4350-4AAD-BC0C-E37191754889}"/>
              </a:ext>
            </a:extLst>
          </p:cNvPr>
          <p:cNvPicPr>
            <a:picLocks noChangeAspect="1"/>
          </p:cNvPicPr>
          <p:nvPr/>
        </p:nvPicPr>
        <p:blipFill>
          <a:blip r:embed="rId2"/>
          <a:stretch>
            <a:fillRect/>
          </a:stretch>
        </p:blipFill>
        <p:spPr>
          <a:xfrm>
            <a:off x="304800" y="1748574"/>
            <a:ext cx="8839200" cy="1598014"/>
          </a:xfrm>
          <a:prstGeom prst="rect">
            <a:avLst/>
          </a:prstGeom>
        </p:spPr>
      </p:pic>
      <p:sp>
        <p:nvSpPr>
          <p:cNvPr id="10" name="Arrow: Down 9">
            <a:extLst>
              <a:ext uri="{FF2B5EF4-FFF2-40B4-BE49-F238E27FC236}">
                <a16:creationId xmlns:a16="http://schemas.microsoft.com/office/drawing/2014/main" id="{469299AB-9475-45B1-8C5D-D5CABBEBE2A2}"/>
              </a:ext>
            </a:extLst>
          </p:cNvPr>
          <p:cNvSpPr/>
          <p:nvPr/>
        </p:nvSpPr>
        <p:spPr>
          <a:xfrm>
            <a:off x="4163568" y="3393132"/>
            <a:ext cx="484632" cy="6858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6230AFC-79E8-4598-A57A-098365070024}"/>
              </a:ext>
            </a:extLst>
          </p:cNvPr>
          <p:cNvPicPr>
            <a:picLocks noChangeAspect="1"/>
          </p:cNvPicPr>
          <p:nvPr/>
        </p:nvPicPr>
        <p:blipFill>
          <a:blip r:embed="rId3"/>
          <a:stretch>
            <a:fillRect/>
          </a:stretch>
        </p:blipFill>
        <p:spPr>
          <a:xfrm>
            <a:off x="228600" y="4166099"/>
            <a:ext cx="8839200" cy="2185338"/>
          </a:xfrm>
          <a:prstGeom prst="rect">
            <a:avLst/>
          </a:prstGeom>
        </p:spPr>
      </p:pic>
    </p:spTree>
    <p:extLst>
      <p:ext uri="{BB962C8B-B14F-4D97-AF65-F5344CB8AC3E}">
        <p14:creationId xmlns:p14="http://schemas.microsoft.com/office/powerpoint/2010/main" val="3201328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381000" y="609600"/>
            <a:ext cx="7772400" cy="4572000"/>
          </a:xfrm>
        </p:spPr>
        <p:txBody>
          <a:bodyPr>
            <a:normAutofit/>
          </a:bodyPr>
          <a:lstStyle/>
          <a:p>
            <a:pPr lvl="0"/>
            <a:endParaRPr lang="en-US" dirty="0">
              <a:solidFill>
                <a:srgbClr val="FFFF00"/>
              </a:solidFill>
            </a:endParaRPr>
          </a:p>
          <a:p>
            <a:pPr lvl="0"/>
            <a:endParaRPr lang="en-US" dirty="0"/>
          </a:p>
          <a:p>
            <a:endParaRPr lang="en-US" dirty="0"/>
          </a:p>
          <a:p>
            <a:pPr lvl="0"/>
            <a:endParaRPr lang="en-US" dirty="0"/>
          </a:p>
          <a:p>
            <a:pPr marL="342900" lvl="0" indent="-342900">
              <a:buFont typeface="Wingdings" panose="05000000000000000000" pitchFamily="2" charset="2"/>
              <a:buChar char="Ø"/>
            </a:pPr>
            <a:endParaRPr lang="en-US" dirty="0"/>
          </a:p>
        </p:txBody>
      </p:sp>
      <p:sp>
        <p:nvSpPr>
          <p:cNvPr id="6" name="Rectangle 5"/>
          <p:cNvSpPr/>
          <p:nvPr/>
        </p:nvSpPr>
        <p:spPr>
          <a:xfrm>
            <a:off x="549967" y="381147"/>
            <a:ext cx="7979798" cy="1272271"/>
          </a:xfrm>
          <a:prstGeom prst="rect">
            <a:avLst/>
          </a:prstGeom>
        </p:spPr>
        <p:txBody>
          <a:bodyPr wrap="square">
            <a:spAutoFit/>
          </a:bodyPr>
          <a:lstStyle/>
          <a:p>
            <a:pPr>
              <a:lnSpc>
                <a:spcPct val="107000"/>
              </a:lnSpc>
              <a:spcAft>
                <a:spcPts val="800"/>
              </a:spcAf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LÔ HÀNG NHIỀU CONTAINER</a:t>
            </a:r>
          </a:p>
          <a:p>
            <a:pPr>
              <a:lnSpc>
                <a:spcPct val="107000"/>
              </a:lnSpc>
              <a:spcAft>
                <a:spcPts val="800"/>
              </a:spcAft>
            </a:pPr>
            <a:r>
              <a:rPr lang="en-US" dirty="0" err="1">
                <a:latin typeface="Times New Roman" panose="02020603050405020304" pitchFamily="18" charset="0"/>
                <a:ea typeface="Calibri" panose="020F0502020204030204" pitchFamily="34" charset="0"/>
                <a:cs typeface="Times New Roman" panose="02020603050405020304" pitchFamily="18" charset="0"/>
              </a:rPr>
              <a:t>Với</a:t>
            </a:r>
            <a:r>
              <a:rPr lang="en-US" dirty="0">
                <a:latin typeface="Times New Roman" panose="02020603050405020304" pitchFamily="18" charset="0"/>
                <a:ea typeface="Calibri" panose="020F0502020204030204" pitchFamily="34" charset="0"/>
                <a:cs typeface="Times New Roman" panose="02020603050405020304" pitchFamily="18" charset="0"/>
              </a:rPr>
              <a:t> các bill nhiều containers, để </a:t>
            </a:r>
            <a:r>
              <a:rPr lang="en-US" dirty="0" err="1">
                <a:latin typeface="Times New Roman" panose="02020603050405020304" pitchFamily="18" charset="0"/>
                <a:ea typeface="Calibri" panose="020F0502020204030204" pitchFamily="34" charset="0"/>
                <a:cs typeface="Times New Roman" panose="02020603050405020304" pitchFamily="18" charset="0"/>
              </a:rPr>
              <a:t>tiết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kiệm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thời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Quý</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tải</a:t>
            </a:r>
            <a:r>
              <a:rPr lang="en-US" dirty="0">
                <a:latin typeface="Times New Roman" panose="02020603050405020304" pitchFamily="18" charset="0"/>
                <a:ea typeface="Calibri" panose="020F0502020204030204" pitchFamily="34" charset="0"/>
                <a:cs typeface="Times New Roman" panose="02020603050405020304" pitchFamily="18" charset="0"/>
              </a:rPr>
              <a:t> form về </a:t>
            </a:r>
            <a:r>
              <a:rPr lang="en-US" dirty="0" err="1">
                <a:latin typeface="Times New Roman" panose="02020603050405020304" pitchFamily="18" charset="0"/>
                <a:ea typeface="Calibri" panose="020F0502020204030204" pitchFamily="34" charset="0"/>
                <a:cs typeface="Times New Roman" panose="02020603050405020304" pitchFamily="18" charset="0"/>
              </a:rPr>
              <a:t>điền</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Load Format ) </a:t>
            </a:r>
            <a:r>
              <a:rPr lang="en-US" dirty="0">
                <a:latin typeface="Times New Roman" panose="02020603050405020304" pitchFamily="18" charset="0"/>
                <a:ea typeface="Calibri" panose="020F0502020204030204" pitchFamily="34" charset="0"/>
                <a:cs typeface="Times New Roman" panose="02020603050405020304" pitchFamily="18" charset="0"/>
              </a:rPr>
              <a:t>và upload lên website </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Container Excel Import ) </a:t>
            </a:r>
          </a:p>
        </p:txBody>
      </p:sp>
      <p:sp>
        <p:nvSpPr>
          <p:cNvPr id="2" name="TextBox 1"/>
          <p:cNvSpPr txBox="1"/>
          <p:nvPr/>
        </p:nvSpPr>
        <p:spPr>
          <a:xfrm>
            <a:off x="381000" y="3724913"/>
            <a:ext cx="256802" cy="369332"/>
          </a:xfrm>
          <a:prstGeom prst="rect">
            <a:avLst/>
          </a:prstGeom>
          <a:noFill/>
        </p:spPr>
        <p:txBody>
          <a:bodyPr wrap="none" rtlCol="0">
            <a:spAutoFit/>
          </a:bodyPr>
          <a:lstStyle/>
          <a:p>
            <a:r>
              <a:rPr lang="en-US" dirty="0">
                <a:solidFill>
                  <a:srgbClr val="FF0000"/>
                </a:solidFill>
              </a:rPr>
              <a:t>1</a:t>
            </a:r>
          </a:p>
        </p:txBody>
      </p:sp>
      <p:sp>
        <p:nvSpPr>
          <p:cNvPr id="4" name="TextBox 3"/>
          <p:cNvSpPr txBox="1"/>
          <p:nvPr/>
        </p:nvSpPr>
        <p:spPr>
          <a:xfrm>
            <a:off x="7911508" y="3540247"/>
            <a:ext cx="296876" cy="369332"/>
          </a:xfrm>
          <a:prstGeom prst="rect">
            <a:avLst/>
          </a:prstGeom>
          <a:noFill/>
        </p:spPr>
        <p:txBody>
          <a:bodyPr wrap="none" rtlCol="0">
            <a:spAutoFit/>
          </a:bodyPr>
          <a:lstStyle/>
          <a:p>
            <a:r>
              <a:rPr lang="en-US" dirty="0">
                <a:solidFill>
                  <a:srgbClr val="FF0000"/>
                </a:solidFill>
              </a:rPr>
              <a:t>2</a:t>
            </a:r>
          </a:p>
        </p:txBody>
      </p:sp>
      <p:pic>
        <p:nvPicPr>
          <p:cNvPr id="8" name="Picture 7">
            <a:extLst>
              <a:ext uri="{FF2B5EF4-FFF2-40B4-BE49-F238E27FC236}">
                <a16:creationId xmlns:a16="http://schemas.microsoft.com/office/drawing/2014/main" id="{C078605C-F5AE-4674-8B78-4C03DF3F3114}"/>
              </a:ext>
            </a:extLst>
          </p:cNvPr>
          <p:cNvPicPr>
            <a:picLocks noChangeAspect="1"/>
          </p:cNvPicPr>
          <p:nvPr/>
        </p:nvPicPr>
        <p:blipFill>
          <a:blip r:embed="rId2"/>
          <a:stretch>
            <a:fillRect/>
          </a:stretch>
        </p:blipFill>
        <p:spPr>
          <a:xfrm>
            <a:off x="193431" y="2016247"/>
            <a:ext cx="8915400" cy="3048000"/>
          </a:xfrm>
          <a:prstGeom prst="rect">
            <a:avLst/>
          </a:prstGeom>
        </p:spPr>
      </p:pic>
    </p:spTree>
    <p:extLst>
      <p:ext uri="{BB962C8B-B14F-4D97-AF65-F5344CB8AC3E}">
        <p14:creationId xmlns:p14="http://schemas.microsoft.com/office/powerpoint/2010/main" val="2281537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28600" y="1973462"/>
            <a:ext cx="8839200" cy="2581275"/>
          </a:xfrm>
          <a:prstGeom prst="rect">
            <a:avLst/>
          </a:prstGeom>
        </p:spPr>
      </p:pic>
      <p:sp>
        <p:nvSpPr>
          <p:cNvPr id="2" name="Title 1"/>
          <p:cNvSpPr>
            <a:spLocks noGrp="1"/>
          </p:cNvSpPr>
          <p:nvPr>
            <p:ph type="title"/>
          </p:nvPr>
        </p:nvSpPr>
        <p:spPr>
          <a:xfrm>
            <a:off x="538665" y="539188"/>
            <a:ext cx="7772400" cy="1362456"/>
          </a:xfrm>
        </p:spPr>
        <p:txBody>
          <a:bodyPr/>
          <a:lstStyle/>
          <a:p>
            <a:r>
              <a:rPr lang="en-US" sz="2400" dirty="0" err="1">
                <a:solidFill>
                  <a:srgbClr val="FFFF00"/>
                </a:solidFill>
                <a:latin typeface="Times New Roman" panose="02020603050405020304" pitchFamily="18" charset="0"/>
                <a:cs typeface="Times New Roman" panose="02020603050405020304" pitchFamily="18" charset="0"/>
              </a:rPr>
              <a:t>Mẫu</a:t>
            </a:r>
            <a:r>
              <a:rPr lang="en-US" sz="2400" dirty="0">
                <a:solidFill>
                  <a:srgbClr val="FFFF00"/>
                </a:solidFill>
                <a:latin typeface="Times New Roman" panose="02020603050405020304" pitchFamily="18" charset="0"/>
                <a:cs typeface="Times New Roman" panose="02020603050405020304" pitchFamily="18" charset="0"/>
              </a:rPr>
              <a:t> file excel import</a:t>
            </a:r>
            <a:br>
              <a:rPr lang="en-US" dirty="0">
                <a:solidFill>
                  <a:srgbClr val="FFFF00"/>
                </a:solidFill>
              </a:rPr>
            </a:br>
            <a:endParaRPr lang="en-US" dirty="0">
              <a:solidFill>
                <a:srgbClr val="FFFF00"/>
              </a:solidFill>
            </a:endParaRPr>
          </a:p>
        </p:txBody>
      </p:sp>
      <p:sp>
        <p:nvSpPr>
          <p:cNvPr id="3" name="Text Placeholder 2"/>
          <p:cNvSpPr>
            <a:spLocks noGrp="1"/>
          </p:cNvSpPr>
          <p:nvPr>
            <p:ph type="body" idx="1"/>
          </p:nvPr>
        </p:nvSpPr>
        <p:spPr>
          <a:xfrm>
            <a:off x="287343" y="1146788"/>
            <a:ext cx="8317992" cy="1509712"/>
          </a:xfrm>
        </p:spPr>
        <p:txBody>
          <a:bodyPr/>
          <a:lstStyle/>
          <a:p>
            <a:r>
              <a:rPr lang="en-US" dirty="0" err="1">
                <a:latin typeface="Times New Roman" panose="02020603050405020304" pitchFamily="18" charset="0"/>
                <a:cs typeface="Times New Roman" panose="02020603050405020304" pitchFamily="18" charset="0"/>
              </a:rPr>
              <a:t>Cột</a:t>
            </a:r>
            <a:r>
              <a:rPr lang="en-US" dirty="0">
                <a:latin typeface="Times New Roman" panose="02020603050405020304" pitchFamily="18" charset="0"/>
                <a:cs typeface="Times New Roman" panose="02020603050405020304" pitchFamily="18" charset="0"/>
              </a:rPr>
              <a:t> Manager: </a:t>
            </a:r>
            <a:r>
              <a:rPr lang="en-US" dirty="0" err="1">
                <a:latin typeface="Times New Roman" panose="02020603050405020304" pitchFamily="18" charset="0"/>
                <a:cs typeface="Times New Roman" panose="02020603050405020304" pitchFamily="18" charset="0"/>
              </a:rPr>
              <a:t>điền</a:t>
            </a:r>
            <a:r>
              <a:rPr lang="en-US" dirty="0">
                <a:latin typeface="Times New Roman" panose="02020603050405020304" pitchFamily="18" charset="0"/>
                <a:cs typeface="Times New Roman" panose="02020603050405020304" pitchFamily="18" charset="0"/>
              </a:rPr>
              <a:t> SIT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SOC</a:t>
            </a:r>
          </a:p>
          <a:p>
            <a:r>
              <a:rPr lang="en-US" dirty="0" err="1">
                <a:latin typeface="Times New Roman" panose="02020603050405020304" pitchFamily="18" charset="0"/>
                <a:cs typeface="Times New Roman" panose="02020603050405020304" pitchFamily="18" charset="0"/>
              </a:rPr>
              <a:t>Cột</a:t>
            </a:r>
            <a:r>
              <a:rPr lang="en-US" dirty="0">
                <a:latin typeface="Times New Roman" panose="02020603050405020304" pitchFamily="18" charset="0"/>
                <a:cs typeface="Times New Roman" panose="02020603050405020304" pitchFamily="18" charset="0"/>
              </a:rPr>
              <a:t> Cargo type code: </a:t>
            </a:r>
            <a:r>
              <a:rPr lang="en-US" dirty="0" err="1">
                <a:latin typeface="Times New Roman" panose="02020603050405020304" pitchFamily="18" charset="0"/>
                <a:cs typeface="Times New Roman" panose="02020603050405020304" pitchFamily="18" charset="0"/>
              </a:rPr>
              <a:t>điền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3"/>
          <a:stretch>
            <a:fillRect/>
          </a:stretch>
        </p:blipFill>
        <p:spPr>
          <a:xfrm>
            <a:off x="127896" y="4626555"/>
            <a:ext cx="2975956" cy="2162175"/>
          </a:xfrm>
          <a:prstGeom prst="rect">
            <a:avLst/>
          </a:prstGeom>
        </p:spPr>
      </p:pic>
      <p:pic>
        <p:nvPicPr>
          <p:cNvPr id="8" name="Picture 7"/>
          <p:cNvPicPr>
            <a:picLocks noChangeAspect="1"/>
          </p:cNvPicPr>
          <p:nvPr/>
        </p:nvPicPr>
        <p:blipFill>
          <a:blip r:embed="rId4"/>
          <a:stretch>
            <a:fillRect/>
          </a:stretch>
        </p:blipFill>
        <p:spPr>
          <a:xfrm>
            <a:off x="3088552" y="4585511"/>
            <a:ext cx="2819400" cy="2190750"/>
          </a:xfrm>
          <a:prstGeom prst="rect">
            <a:avLst/>
          </a:prstGeom>
        </p:spPr>
      </p:pic>
      <p:pic>
        <p:nvPicPr>
          <p:cNvPr id="9" name="Picture 8"/>
          <p:cNvPicPr>
            <a:picLocks noChangeAspect="1"/>
          </p:cNvPicPr>
          <p:nvPr/>
        </p:nvPicPr>
        <p:blipFill>
          <a:blip r:embed="rId5"/>
          <a:stretch>
            <a:fillRect/>
          </a:stretch>
        </p:blipFill>
        <p:spPr>
          <a:xfrm>
            <a:off x="5907953" y="4599366"/>
            <a:ext cx="3159848" cy="2189363"/>
          </a:xfrm>
          <a:prstGeom prst="rect">
            <a:avLst/>
          </a:prstGeom>
        </p:spPr>
      </p:pic>
    </p:spTree>
    <p:extLst>
      <p:ext uri="{BB962C8B-B14F-4D97-AF65-F5344CB8AC3E}">
        <p14:creationId xmlns:p14="http://schemas.microsoft.com/office/powerpoint/2010/main" val="4266538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5715000" cy="461665"/>
          </a:xfrm>
          <a:prstGeom prst="rect">
            <a:avLst/>
          </a:prstGeom>
        </p:spPr>
        <p:txBody>
          <a:bodyPr wrap="square">
            <a:spAutoFit/>
          </a:bodyPr>
          <a:lstStyle/>
          <a:p>
            <a:r>
              <a:rPr lang="en-US" sz="2400" b="1" dirty="0">
                <a:solidFill>
                  <a:srgbClr val="FFFF00"/>
                </a:solidFill>
              </a:rPr>
              <a:t>Email </a:t>
            </a:r>
            <a:r>
              <a:rPr lang="en-US" sz="2400" b="1" dirty="0" err="1">
                <a:solidFill>
                  <a:srgbClr val="FFFF00"/>
                </a:solidFill>
              </a:rPr>
              <a:t>phản</a:t>
            </a:r>
            <a:r>
              <a:rPr lang="en-US" sz="2400" b="1" dirty="0">
                <a:solidFill>
                  <a:srgbClr val="FFFF00"/>
                </a:solidFill>
              </a:rPr>
              <a:t> </a:t>
            </a:r>
            <a:r>
              <a:rPr lang="en-US" sz="2400" b="1" dirty="0" err="1">
                <a:solidFill>
                  <a:srgbClr val="FFFF00"/>
                </a:solidFill>
              </a:rPr>
              <a:t>hồi</a:t>
            </a:r>
            <a:r>
              <a:rPr lang="en-US" sz="2400" b="1" dirty="0">
                <a:solidFill>
                  <a:srgbClr val="FFFF00"/>
                </a:solidFill>
              </a:rPr>
              <a:t> Bill </a:t>
            </a:r>
          </a:p>
        </p:txBody>
      </p:sp>
      <p:sp>
        <p:nvSpPr>
          <p:cNvPr id="2" name="Rectangle 1"/>
          <p:cNvSpPr/>
          <p:nvPr/>
        </p:nvSpPr>
        <p:spPr>
          <a:xfrm>
            <a:off x="457200" y="5334000"/>
            <a:ext cx="8458200" cy="787652"/>
          </a:xfrm>
          <a:prstGeom prst="rect">
            <a:avLst/>
          </a:prstGeom>
        </p:spPr>
        <p:txBody>
          <a:bodyPr wrap="square">
            <a:spAutoFit/>
          </a:bodyPr>
          <a:lstStyle/>
          <a:p>
            <a:pPr>
              <a:lnSpc>
                <a:spcPct val="107000"/>
              </a:lnSpc>
              <a:spcAft>
                <a:spcPts val="800"/>
              </a:spcAft>
            </a:pPr>
            <a:r>
              <a:rPr lang="en-US" dirty="0" err="1">
                <a:latin typeface="Times New Roman" panose="02020603050405020304" pitchFamily="18" charset="0"/>
                <a:ea typeface="Calibri" panose="020F0502020204030204" pitchFamily="34" charset="0"/>
                <a:cs typeface="Times New Roman" panose="02020603050405020304" pitchFamily="18" charset="0"/>
              </a:rPr>
              <a:t>Mọi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tác</a:t>
            </a:r>
            <a:r>
              <a:rPr lang="en-US" dirty="0">
                <a:latin typeface="Times New Roman" panose="02020603050405020304" pitchFamily="18" charset="0"/>
                <a:ea typeface="Calibri" panose="020F0502020204030204" pitchFamily="34" charset="0"/>
                <a:cs typeface="Times New Roman" panose="02020603050405020304" pitchFamily="18" charset="0"/>
              </a:rPr>
              <a:t> nghiệp của </a:t>
            </a:r>
            <a:r>
              <a:rPr lang="en-US" dirty="0" err="1">
                <a:latin typeface="Times New Roman" panose="02020603050405020304" pitchFamily="18" charset="0"/>
                <a:ea typeface="Calibri" panose="020F0502020204030204" pitchFamily="34" charset="0"/>
                <a:cs typeface="Times New Roman" panose="02020603050405020304" pitchFamily="18" charset="0"/>
              </a:rPr>
              <a:t>Quý</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đều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nhận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dirty="0">
                <a:latin typeface="Times New Roman" panose="02020603050405020304" pitchFamily="18" charset="0"/>
                <a:ea typeface="Calibri" panose="020F0502020204030204" pitchFamily="34" charset="0"/>
                <a:cs typeface="Times New Roman" panose="02020603050405020304" pitchFamily="18" charset="0"/>
              </a:rPr>
              <a:t> email </a:t>
            </a:r>
            <a:r>
              <a:rPr lang="en-US" dirty="0" err="1">
                <a:latin typeface="Times New Roman" panose="02020603050405020304" pitchFamily="18" charset="0"/>
                <a:ea typeface="Calibri" panose="020F0502020204030204" pitchFamily="34" charset="0"/>
                <a:cs typeface="Times New Roman" panose="02020603050405020304" pitchFamily="18" charset="0"/>
              </a:rPr>
              <a:t>phản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hồi</a:t>
            </a:r>
            <a:r>
              <a:rPr lang="en-US" dirty="0">
                <a:latin typeface="Times New Roman" panose="02020603050405020304" pitchFamily="18" charset="0"/>
                <a:ea typeface="Calibri" panose="020F0502020204030204" pitchFamily="34" charset="0"/>
                <a:cs typeface="Times New Roman" panose="02020603050405020304" pitchFamily="18" charset="0"/>
              </a:rPr>
              <a:t> tự </a:t>
            </a:r>
            <a:r>
              <a:rPr lang="en-US" dirty="0" err="1">
                <a:latin typeface="Times New Roman" panose="02020603050405020304" pitchFamily="18" charset="0"/>
                <a:ea typeface="Calibri" panose="020F0502020204030204" pitchFamily="34" charset="0"/>
                <a:cs typeface="Times New Roman" panose="02020603050405020304" pitchFamily="18" charset="0"/>
              </a:rPr>
              <a:t>động</a:t>
            </a:r>
            <a:r>
              <a:rPr lang="en-US" dirty="0">
                <a:latin typeface="Times New Roman" panose="02020603050405020304" pitchFamily="18" charset="0"/>
                <a:ea typeface="Calibri" panose="020F0502020204030204" pitchFamily="34" charset="0"/>
                <a:cs typeface="Times New Roman" panose="02020603050405020304" pitchFamily="18" charset="0"/>
              </a:rPr>
              <a:t> từ SITC.</a:t>
            </a:r>
          </a:p>
          <a:p>
            <a:pPr>
              <a:lnSpc>
                <a:spcPct val="107000"/>
              </a:lnSpc>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Sau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dirty="0">
                <a:effectLst/>
                <a:latin typeface="Times New Roman" panose="02020603050405020304" pitchFamily="18" charset="0"/>
                <a:ea typeface="Calibri" panose="020F0502020204030204" pitchFamily="34" charset="0"/>
                <a:cs typeface="Times New Roman" panose="02020603050405020304" pitchFamily="18" charset="0"/>
              </a:rPr>
              <a:t> S/I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duyệt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dirty="0">
                <a:effectLst/>
                <a:latin typeface="Times New Roman" panose="02020603050405020304" pitchFamily="18" charset="0"/>
                <a:ea typeface="Calibri" panose="020F0502020204030204" pitchFamily="34" charset="0"/>
                <a:cs typeface="Times New Roman" panose="02020603050405020304" pitchFamily="18" charset="0"/>
              </a:rPr>
              <a:t> pdf bill copy sẽ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dirty="0">
                <a:effectLst/>
                <a:latin typeface="Times New Roman" panose="02020603050405020304" pitchFamily="18" charset="0"/>
                <a:ea typeface="Calibri" panose="020F0502020204030204" pitchFamily="34" charset="0"/>
                <a:cs typeface="Times New Roman" panose="02020603050405020304" pitchFamily="18" charset="0"/>
              </a:rPr>
              <a:t> gửi qua email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Quý</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khách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14400" y="537865"/>
            <a:ext cx="6508667" cy="4749412"/>
          </a:xfrm>
          <a:prstGeom prst="rect">
            <a:avLst/>
          </a:prstGeom>
        </p:spPr>
      </p:pic>
    </p:spTree>
    <p:extLst>
      <p:ext uri="{BB962C8B-B14F-4D97-AF65-F5344CB8AC3E}">
        <p14:creationId xmlns:p14="http://schemas.microsoft.com/office/powerpoint/2010/main" val="1932380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972" y="197669"/>
            <a:ext cx="7772400" cy="1362456"/>
          </a:xfrm>
        </p:spPr>
        <p:txBody>
          <a:bodyPr/>
          <a:lstStyle/>
          <a:p>
            <a:r>
              <a:rPr lang="vi-VN" sz="4000" dirty="0">
                <a:solidFill>
                  <a:srgbClr val="FFFF00"/>
                </a:solidFill>
                <a:latin typeface="+mn-lt"/>
              </a:rPr>
              <a:t>Sửa Bill:</a:t>
            </a:r>
            <a:br>
              <a:rPr lang="en-US" sz="4000" dirty="0">
                <a:solidFill>
                  <a:srgbClr val="FFFF00"/>
                </a:solidFill>
              </a:rPr>
            </a:br>
            <a:endParaRPr lang="en-US" sz="4000" dirty="0">
              <a:solidFill>
                <a:srgbClr val="FFFF00"/>
              </a:solidFill>
            </a:endParaRPr>
          </a:p>
        </p:txBody>
      </p:sp>
      <p:sp>
        <p:nvSpPr>
          <p:cNvPr id="3" name="Text Placeholder 2"/>
          <p:cNvSpPr>
            <a:spLocks noGrp="1"/>
          </p:cNvSpPr>
          <p:nvPr>
            <p:ph type="body" idx="1"/>
          </p:nvPr>
        </p:nvSpPr>
        <p:spPr>
          <a:xfrm>
            <a:off x="288036" y="1171008"/>
            <a:ext cx="8317992" cy="1078468"/>
          </a:xfrm>
        </p:spPr>
        <p:txBody>
          <a:bodyPr>
            <a:noAutofit/>
          </a:bodyPr>
          <a:lstStyle/>
          <a:p>
            <a:r>
              <a:rPr lang="en-US" sz="1800" dirty="0" err="1">
                <a:latin typeface="Times New Roman" panose="02020603050405020304" pitchFamily="18" charset="0"/>
                <a:cs typeface="Times New Roman" panose="02020603050405020304" pitchFamily="18" charset="0"/>
              </a:rPr>
              <a:t>Tương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bước</a:t>
            </a:r>
            <a:r>
              <a:rPr lang="en-US" sz="1800" dirty="0">
                <a:latin typeface="Times New Roman" panose="02020603050405020304" pitchFamily="18" charset="0"/>
                <a:cs typeface="Times New Roman" panose="02020603050405020304" pitchFamily="18" charset="0"/>
              </a:rPr>
              <a:t> submit SI:</a:t>
            </a:r>
          </a:p>
          <a:p>
            <a:pPr marL="342900" indent="-342900">
              <a:buFontTx/>
              <a:buChar char="-"/>
            </a:pPr>
            <a:r>
              <a:rPr lang="en-US" sz="1800" dirty="0" err="1">
                <a:latin typeface="Times New Roman" panose="02020603050405020304" pitchFamily="18" charset="0"/>
                <a:cs typeface="Times New Roman" panose="02020603050405020304" pitchFamily="18" charset="0"/>
              </a:rPr>
              <a:t>Chọn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dòng</a:t>
            </a:r>
            <a:r>
              <a:rPr lang="en-US" sz="1800" dirty="0">
                <a:latin typeface="Times New Roman" panose="02020603050405020304" pitchFamily="18" charset="0"/>
                <a:cs typeface="Times New Roman" panose="02020603050405020304" pitchFamily="18" charset="0"/>
              </a:rPr>
              <a:t> BL </a:t>
            </a:r>
            <a:r>
              <a:rPr lang="en-US" sz="1800" dirty="0" err="1">
                <a:latin typeface="Times New Roman" panose="02020603050405020304" pitchFamily="18" charset="0"/>
                <a:cs typeface="Times New Roman" panose="02020603050405020304" pitchFamily="18" charset="0"/>
              </a:rPr>
              <a:t>cần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sửa</a:t>
            </a:r>
            <a:r>
              <a:rPr lang="en-US" sz="1800" dirty="0">
                <a:latin typeface="Times New Roman" panose="02020603050405020304" pitchFamily="18" charset="0"/>
                <a:cs typeface="Times New Roman" panose="02020603050405020304" pitchFamily="18" charset="0"/>
              </a:rPr>
              <a:t> =&gt; </a:t>
            </a:r>
            <a:r>
              <a:rPr lang="en-US" sz="1800" dirty="0" err="1">
                <a:latin typeface="Times New Roman" panose="02020603050405020304" pitchFamily="18" charset="0"/>
                <a:cs typeface="Times New Roman" panose="02020603050405020304" pitchFamily="18" charset="0"/>
              </a:rPr>
              <a:t>vào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mục</a:t>
            </a:r>
            <a:r>
              <a:rPr lang="en-US" sz="1800" dirty="0">
                <a:latin typeface="Times New Roman" panose="02020603050405020304" pitchFamily="18" charset="0"/>
                <a:cs typeface="Times New Roman" panose="02020603050405020304" pitchFamily="18" charset="0"/>
              </a:rPr>
              <a:t> S/I ở </a:t>
            </a:r>
            <a:r>
              <a:rPr lang="en-US" sz="1800" dirty="0" err="1">
                <a:latin typeface="Times New Roman" panose="02020603050405020304" pitchFamily="18" charset="0"/>
                <a:cs typeface="Times New Roman" panose="02020603050405020304" pitchFamily="18" charset="0"/>
              </a:rPr>
              <a:t>góc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phải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màn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sửa</a:t>
            </a:r>
            <a:r>
              <a:rPr lang="en-US" sz="1800" dirty="0">
                <a:latin typeface="Times New Roman" panose="02020603050405020304" pitchFamily="18" charset="0"/>
                <a:cs typeface="Times New Roman" panose="02020603050405020304" pitchFamily="18" charset="0"/>
              </a:rPr>
              <a:t> </a:t>
            </a:r>
          </a:p>
          <a:p>
            <a:pPr marL="342900" indent="-342900">
              <a:buFontTx/>
              <a:buChar char="-"/>
            </a:pPr>
            <a:r>
              <a:rPr lang="en-US" sz="1800" dirty="0" err="1">
                <a:latin typeface="Times New Roman" panose="02020603050405020304" pitchFamily="18" charset="0"/>
                <a:cs typeface="Times New Roman" panose="02020603050405020304" pitchFamily="18" charset="0"/>
              </a:rPr>
              <a:t>Trường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hợp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sửa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số</a:t>
            </a:r>
            <a:r>
              <a:rPr lang="en-US" sz="1800" dirty="0">
                <a:latin typeface="Times New Roman" panose="02020603050405020304" pitchFamily="18" charset="0"/>
                <a:cs typeface="Times New Roman" panose="02020603050405020304" pitchFamily="18" charset="0"/>
              </a:rPr>
              <a:t> CONTAINER </a:t>
            </a:r>
            <a:r>
              <a:rPr lang="en-US" sz="1800" dirty="0" err="1">
                <a:latin typeface="Times New Roman" panose="02020603050405020304" pitchFamily="18" charset="0"/>
                <a:cs typeface="Times New Roman" panose="02020603050405020304" pitchFamily="18" charset="0"/>
              </a:rPr>
              <a:t>khách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hàng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phải</a:t>
            </a:r>
            <a:r>
              <a:rPr lang="en-US" sz="1800" dirty="0">
                <a:latin typeface="Times New Roman" panose="02020603050405020304" pitchFamily="18" charset="0"/>
                <a:cs typeface="Times New Roman" panose="02020603050405020304" pitchFamily="18" charset="0"/>
              </a:rPr>
              <a:t> email </a:t>
            </a:r>
            <a:r>
              <a:rPr lang="en-US" sz="1800" dirty="0" err="1">
                <a:latin typeface="Times New Roman" panose="02020603050405020304" pitchFamily="18" charset="0"/>
                <a:cs typeface="Times New Roman" panose="02020603050405020304" pitchFamily="18" charset="0"/>
              </a:rPr>
              <a:t>gấp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hãng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tàu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các</a:t>
            </a:r>
            <a:r>
              <a:rPr lang="en-US" sz="1800" dirty="0">
                <a:latin typeface="Times New Roman" panose="02020603050405020304" pitchFamily="18" charset="0"/>
                <a:cs typeface="Times New Roman" panose="02020603050405020304" pitchFamily="18" charset="0"/>
              </a:rPr>
              <a:t> chi </a:t>
            </a:r>
            <a:r>
              <a:rPr lang="en-US" sz="1800" dirty="0" err="1">
                <a:latin typeface="Times New Roman" panose="02020603050405020304" pitchFamily="18" charset="0"/>
                <a:cs typeface="Times New Roman" panose="02020603050405020304" pitchFamily="18" charset="0"/>
              </a:rPr>
              <a:t>tiết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trong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sửa</a:t>
            </a:r>
            <a:r>
              <a:rPr lang="en-US" sz="1800" dirty="0">
                <a:latin typeface="Times New Roman" panose="02020603050405020304" pitchFamily="18" charset="0"/>
                <a:cs typeface="Times New Roman" panose="02020603050405020304" pitchFamily="18" charset="0"/>
              </a:rPr>
              <a:t> BL </a:t>
            </a:r>
            <a:r>
              <a:rPr lang="en-US" sz="1800" dirty="0" err="1">
                <a:latin typeface="Times New Roman" panose="02020603050405020304" pitchFamily="18" charset="0"/>
                <a:cs typeface="Times New Roman" panose="02020603050405020304" pitchFamily="18" charset="0"/>
              </a:rPr>
              <a:t>khách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hàng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sửa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trên</a:t>
            </a:r>
            <a:r>
              <a:rPr lang="en-US" sz="1800" dirty="0">
                <a:latin typeface="Times New Roman" panose="02020603050405020304" pitchFamily="18" charset="0"/>
                <a:cs typeface="Times New Roman" panose="02020603050405020304" pitchFamily="18" charset="0"/>
              </a:rPr>
              <a:t> web </a:t>
            </a:r>
            <a:r>
              <a:rPr lang="en-US" sz="1800" dirty="0" err="1">
                <a:latin typeface="Times New Roman" panose="02020603050405020304" pitchFamily="18" charset="0"/>
                <a:cs typeface="Times New Roman" panose="02020603050405020304" pitchFamily="18" charset="0"/>
              </a:rPr>
              <a:t>để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nhân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hãng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tàu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duyệt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sửa</a:t>
            </a:r>
            <a:r>
              <a:rPr lang="en-US" sz="1800" dirty="0">
                <a:latin typeface="Times New Roman" panose="02020603050405020304" pitchFamily="18" charset="0"/>
                <a:cs typeface="Times New Roman" panose="02020603050405020304" pitchFamily="18" charset="0"/>
              </a:rPr>
              <a:t> .</a:t>
            </a:r>
          </a:p>
        </p:txBody>
      </p:sp>
      <p:sp>
        <p:nvSpPr>
          <p:cNvPr id="4" name="Rectangle 3"/>
          <p:cNvSpPr/>
          <p:nvPr/>
        </p:nvSpPr>
        <p:spPr>
          <a:xfrm>
            <a:off x="457200" y="2743200"/>
            <a:ext cx="3471400" cy="707886"/>
          </a:xfrm>
          <a:prstGeom prst="rect">
            <a:avLst/>
          </a:prstGeom>
        </p:spPr>
        <p:txBody>
          <a:bodyPr wrap="none">
            <a:spAutoFit/>
          </a:bodyPr>
          <a:lstStyle/>
          <a:p>
            <a:pPr>
              <a:spcBef>
                <a:spcPct val="0"/>
              </a:spcBef>
            </a:pPr>
            <a:r>
              <a:rPr lang="en-US" sz="4000" b="1" dirty="0">
                <a:ln w="635">
                  <a:noFill/>
                </a:ln>
                <a:solidFill>
                  <a:srgbClr val="FFFF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HẠN SỬA BL:</a:t>
            </a:r>
          </a:p>
        </p:txBody>
      </p:sp>
      <p:sp>
        <p:nvSpPr>
          <p:cNvPr id="6" name="Rectangle 5"/>
          <p:cNvSpPr/>
          <p:nvPr/>
        </p:nvSpPr>
        <p:spPr>
          <a:xfrm>
            <a:off x="288036" y="3606256"/>
            <a:ext cx="8726424" cy="338554"/>
          </a:xfrm>
          <a:prstGeom prst="rect">
            <a:avLst/>
          </a:prstGeom>
        </p:spPr>
        <p:txBody>
          <a:bodyPr wrap="square">
            <a:spAutoFit/>
          </a:bodyPr>
          <a:lstStyle/>
          <a:p>
            <a:r>
              <a:rPr lang="vi-VN" sz="1600" dirty="0"/>
              <a:t>Vui lòng liên hệ CS phụ trách để kiểm tra deadline sửa bill và phí liên quan nếu có </a:t>
            </a:r>
            <a:endParaRPr lang="en-US" sz="1600" dirty="0"/>
          </a:p>
        </p:txBody>
      </p:sp>
    </p:spTree>
    <p:extLst>
      <p:ext uri="{BB962C8B-B14F-4D97-AF65-F5344CB8AC3E}">
        <p14:creationId xmlns:p14="http://schemas.microsoft.com/office/powerpoint/2010/main" val="353224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86655"/>
            <a:ext cx="8458200" cy="6052106"/>
          </a:xfrm>
          <a:prstGeom prst="rect">
            <a:avLst/>
          </a:prstGeom>
        </p:spPr>
        <p:txBody>
          <a:bodyPr wrap="square">
            <a:spAutoFit/>
          </a:bodyPr>
          <a:lstStyle/>
          <a:p>
            <a:pPr>
              <a:lnSpc>
                <a:spcPct val="107000"/>
              </a:lnSpc>
              <a:spcAft>
                <a:spcPts val="800"/>
              </a:spcAft>
            </a:pPr>
            <a:r>
              <a:rPr lang="en-US" dirty="0">
                <a:latin typeface="Times New Roman" panose="02020603050405020304" pitchFamily="18" charset="0"/>
                <a:cs typeface="Times New Roman" panose="02020603050405020304" pitchFamily="18" charset="0"/>
              </a:rPr>
              <a:t>Trong quá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website mới, có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nào chưa </a:t>
            </a:r>
            <a:r>
              <a:rPr lang="en-US" dirty="0" err="1">
                <a:latin typeface="Times New Roman" panose="02020603050405020304" pitchFamily="18" charset="0"/>
                <a:cs typeface="Times New Roman" panose="02020603050405020304" pitchFamily="18" charset="0"/>
              </a:rPr>
              <a:t>rõ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cập</a:t>
            </a:r>
            <a:r>
              <a:rPr lang="en-US" dirty="0">
                <a:latin typeface="Times New Roman" panose="02020603050405020304" pitchFamily="18" charset="0"/>
                <a:cs typeface="Times New Roman" panose="02020603050405020304" pitchFamily="18" charset="0"/>
              </a:rPr>
              <a:t> website </a:t>
            </a:r>
            <a:r>
              <a:rPr lang="en-US"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Trang </a:t>
            </a:r>
            <a:r>
              <a:rPr lang="en-US" dirty="0" err="1">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chủ</a:t>
            </a:r>
            <a:r>
              <a:rPr lang="en-US"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 SITC VIỆT NAM</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mục</a:t>
            </a:r>
            <a:r>
              <a:rPr lang="en-US" dirty="0">
                <a:latin typeface="Times New Roman" panose="02020603050405020304" pitchFamily="18" charset="0"/>
                <a:cs typeface="Times New Roman" panose="02020603050405020304" pitchFamily="18" charset="0"/>
              </a:rPr>
              <a:t> Hàng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để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hướng dẫn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endParaRPr lang="vi-VN" dirty="0">
              <a:latin typeface="Times New Roman" panose="02020603050405020304" pitchFamily="18" charset="0"/>
              <a:cs typeface="Times New Roman" panose="02020603050405020304" pitchFamily="18" charset="0"/>
            </a:endParaRPr>
          </a:p>
          <a:p>
            <a:pPr>
              <a:lnSpc>
                <a:spcPct val="107000"/>
              </a:lnSpc>
              <a:spcAft>
                <a:spcPts val="800"/>
              </a:spcAft>
            </a:pPr>
            <a:r>
              <a:rPr lang="vi-VN" dirty="0">
                <a:latin typeface="Times New Roman" panose="02020603050405020304" pitchFamily="18" charset="0"/>
                <a:cs typeface="Times New Roman" panose="02020603050405020304" pitchFamily="18" charset="0"/>
              </a:rPr>
              <a:t>Hoặc liên hệ CS phụ trách: outbound.dad@sitc.vn</a:t>
            </a:r>
          </a:p>
          <a:p>
            <a:pPr>
              <a:lnSpc>
                <a:spcPct val="107000"/>
              </a:lnSpc>
              <a:spcAft>
                <a:spcPts val="800"/>
              </a:spcAft>
            </a:pPr>
            <a:r>
              <a:rPr lang="vi-VN" dirty="0">
                <a:latin typeface="Times New Roman" panose="02020603050405020304" pitchFamily="18" charset="0"/>
                <a:cs typeface="Times New Roman" panose="02020603050405020304" pitchFamily="18" charset="0"/>
              </a:rPr>
              <a:t>Ms Chi (PIC sale: Mr Tịnh &amp; Ms Mifa) – 02363931932</a:t>
            </a:r>
          </a:p>
          <a:p>
            <a:pPr>
              <a:lnSpc>
                <a:spcPct val="107000"/>
              </a:lnSpc>
              <a:spcAft>
                <a:spcPts val="800"/>
              </a:spcAft>
            </a:pPr>
            <a:r>
              <a:rPr lang="vi-VN" dirty="0">
                <a:latin typeface="Times New Roman" panose="02020603050405020304" pitchFamily="18" charset="0"/>
                <a:cs typeface="Times New Roman" panose="02020603050405020304" pitchFamily="18" charset="0"/>
              </a:rPr>
              <a:t>Ms Duyên (PIC sale: Ms Tú) - 02363931937</a:t>
            </a:r>
            <a:endParaRPr lang="en-US" dirty="0">
              <a:latin typeface="Times New Roman" panose="02020603050405020304" pitchFamily="18" charset="0"/>
              <a:cs typeface="Times New Roman" panose="02020603050405020304" pitchFamily="18" charset="0"/>
            </a:endParaRPr>
          </a:p>
          <a:p>
            <a:pPr>
              <a:lnSpc>
                <a:spcPct val="107000"/>
              </a:lnSpc>
              <a:spcAft>
                <a:spcPts val="800"/>
              </a:spcAft>
            </a:pPr>
            <a:endParaRPr lang="en-US" dirty="0">
              <a:latin typeface="Times New Roman" panose="02020603050405020304" pitchFamily="18" charset="0"/>
              <a:cs typeface="Times New Roman" panose="02020603050405020304" pitchFamily="18" charset="0"/>
            </a:endParaRPr>
          </a:p>
          <a:p>
            <a:pPr>
              <a:lnSpc>
                <a:spcPct val="107000"/>
              </a:lnSpc>
              <a:spcAft>
                <a:spcPts val="800"/>
              </a:spcAft>
            </a:pPr>
            <a:endParaRPr lang="en-US" dirty="0">
              <a:latin typeface="Times New Roman" panose="02020603050405020304" pitchFamily="18" charset="0"/>
              <a:cs typeface="Times New Roman" panose="02020603050405020304" pitchFamily="18" charset="0"/>
            </a:endParaRPr>
          </a:p>
          <a:p>
            <a:pPr>
              <a:lnSpc>
                <a:spcPct val="107000"/>
              </a:lnSpc>
              <a:spcAft>
                <a:spcPts val="800"/>
              </a:spcAft>
            </a:pPr>
            <a:endParaRPr lang="en-US" dirty="0">
              <a:latin typeface="Times New Roman" panose="02020603050405020304" pitchFamily="18" charset="0"/>
              <a:cs typeface="Times New Roman" panose="02020603050405020304" pitchFamily="18" charset="0"/>
            </a:endParaRPr>
          </a:p>
          <a:p>
            <a:pPr>
              <a:lnSpc>
                <a:spcPct val="107000"/>
              </a:lnSpc>
              <a:spcAft>
                <a:spcPts val="800"/>
              </a:spcAft>
            </a:pPr>
            <a:endParaRPr lang="en-US" dirty="0">
              <a:latin typeface="Times New Roman" panose="02020603050405020304" pitchFamily="18" charset="0"/>
              <a:cs typeface="Times New Roman" panose="02020603050405020304" pitchFamily="18" charset="0"/>
            </a:endParaRPr>
          </a:p>
          <a:p>
            <a:pPr>
              <a:lnSpc>
                <a:spcPct val="107000"/>
              </a:lnSpc>
              <a:spcAft>
                <a:spcPts val="800"/>
              </a:spcAft>
            </a:pPr>
            <a:endParaRPr lang="en-US" dirty="0">
              <a:latin typeface="Times New Roman" panose="02020603050405020304" pitchFamily="18" charset="0"/>
              <a:cs typeface="Times New Roman" panose="02020603050405020304" pitchFamily="18" charset="0"/>
            </a:endParaRPr>
          </a:p>
          <a:p>
            <a:pPr>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các ý kiến </a:t>
            </a:r>
            <a:r>
              <a:rPr lang="en-US" dirty="0" err="1">
                <a:latin typeface="Times New Roman" panose="02020603050405020304" pitchFamily="18" charset="0"/>
                <a:cs typeface="Times New Roman" panose="02020603050405020304" pitchFamily="18" charset="0"/>
              </a:rPr>
              <a:t>đóng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báu</a:t>
            </a:r>
            <a:r>
              <a:rPr lang="en-US" dirty="0">
                <a:latin typeface="Times New Roman" panose="02020603050405020304" pitchFamily="18" charset="0"/>
                <a:cs typeface="Times New Roman" panose="02020603050405020304" pitchFamily="18" charset="0"/>
              </a:rPr>
              <a:t> của </a:t>
            </a:r>
            <a:r>
              <a:rPr lang="en-US" dirty="0" err="1">
                <a:latin typeface="Times New Roman" panose="02020603050405020304" pitchFamily="18" charset="0"/>
                <a:cs typeface="Times New Roman" panose="02020603050405020304" pitchFamily="18" charset="0"/>
              </a:rPr>
              <a:t>Quý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khách</a:t>
            </a:r>
            <a:r>
              <a:rPr lang="en-US" dirty="0">
                <a:latin typeface="Times New Roman" panose="02020603050405020304" pitchFamily="18" charset="0"/>
                <a:cs typeface="Times New Roman" panose="02020603050405020304" pitchFamily="18" charset="0"/>
              </a:rPr>
              <a:t> hàng để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vụ </a:t>
            </a:r>
            <a:r>
              <a:rPr lang="en-US" dirty="0" err="1">
                <a:latin typeface="Times New Roman" panose="02020603050405020304" pitchFamily="18" charset="0"/>
                <a:cs typeface="Times New Roman" panose="02020603050405020304" pitchFamily="18" charset="0"/>
              </a:rPr>
              <a:t>E.booking</a:t>
            </a:r>
            <a:r>
              <a:rPr lang="vi-V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E.Bill</a:t>
            </a:r>
            <a:r>
              <a:rPr lang="en-US" dirty="0">
                <a:latin typeface="Times New Roman" panose="02020603050405020304" pitchFamily="18" charset="0"/>
                <a:cs typeface="Times New Roman" panose="02020603050405020304" pitchFamily="18" charset="0"/>
              </a:rPr>
              <a:t> của chúng </a:t>
            </a:r>
            <a:r>
              <a:rPr lang="en-US" dirty="0" err="1">
                <a:latin typeface="Times New Roman" panose="02020603050405020304" pitchFamily="18" charset="0"/>
                <a:cs typeface="Times New Roman" panose="02020603050405020304" pitchFamily="18" charset="0"/>
              </a:rPr>
              <a:t>tôi</a:t>
            </a:r>
            <a:r>
              <a:rPr lang="en-US" dirty="0">
                <a:latin typeface="Times New Roman" panose="02020603050405020304" pitchFamily="18" charset="0"/>
                <a:cs typeface="Times New Roman" panose="02020603050405020304" pitchFamily="18" charset="0"/>
              </a:rPr>
              <a:t> ngày </a:t>
            </a:r>
            <a:r>
              <a:rPr lang="en-US" dirty="0" err="1">
                <a:latin typeface="Times New Roman" panose="02020603050405020304" pitchFamily="18" charset="0"/>
                <a:cs typeface="Times New Roman" panose="02020603050405020304" pitchFamily="18" charset="0"/>
              </a:rPr>
              <a:t>càng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p>
          <a:p>
            <a:pPr>
              <a:lnSpc>
                <a:spcPct val="107000"/>
              </a:lnSpc>
              <a:spcAft>
                <a:spcPts val="800"/>
              </a:spcAft>
            </a:pP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xin</a:t>
            </a:r>
            <a:r>
              <a:rPr lang="en-US" dirty="0">
                <a:latin typeface="Times New Roman" panose="02020603050405020304" pitchFamily="18" charset="0"/>
                <a:cs typeface="Times New Roman" panose="02020603050405020304" pitchFamily="18" charset="0"/>
              </a:rPr>
              <a:t> gửi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Ms Nhung </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Supervisor</a:t>
            </a:r>
            <a:r>
              <a:rPr lang="en-US" dirty="0">
                <a:latin typeface="Times New Roman" panose="02020603050405020304" pitchFamily="18" charset="0"/>
                <a:cs typeface="Times New Roman" panose="02020603050405020304" pitchFamily="18" charset="0"/>
              </a:rPr>
              <a:t> of Customer Service Department</a:t>
            </a:r>
          </a:p>
          <a:p>
            <a:pPr>
              <a:lnSpc>
                <a:spcPct val="107000"/>
              </a:lnSpc>
              <a:spcAft>
                <a:spcPts val="800"/>
              </a:spcAft>
            </a:pPr>
            <a:r>
              <a:rPr lang="en-US" dirty="0">
                <a:latin typeface="Times New Roman" panose="02020603050405020304" pitchFamily="18" charset="0"/>
                <a:cs typeface="Times New Roman" panose="02020603050405020304" pitchFamily="18" charset="0"/>
              </a:rPr>
              <a:t>Email </a:t>
            </a:r>
            <a:r>
              <a:rPr lang="vi-VN"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nhung</a:t>
            </a:r>
            <a:r>
              <a:rPr lang="en-US"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ntt@sitc.vn</a:t>
            </a:r>
            <a:r>
              <a:rPr lang="en-US" dirty="0">
                <a:latin typeface="Times New Roman" panose="02020603050405020304" pitchFamily="18" charset="0"/>
                <a:cs typeface="Times New Roman" panose="02020603050405020304" pitchFamily="18" charset="0"/>
              </a:rPr>
              <a:t> – ĐT: </a:t>
            </a:r>
            <a:r>
              <a:rPr lang="vi-VN" dirty="0">
                <a:latin typeface="Times New Roman" panose="02020603050405020304" pitchFamily="18" charset="0"/>
                <a:cs typeface="Times New Roman" panose="02020603050405020304" pitchFamily="18" charset="0"/>
              </a:rPr>
              <a:t>02363.931.939</a:t>
            </a:r>
            <a:endParaRPr lang="en-US" dirty="0">
              <a:latin typeface="Times New Roman" panose="02020603050405020304" pitchFamily="18" charset="0"/>
              <a:cs typeface="Times New Roman" panose="02020603050405020304" pitchFamily="18" charset="0"/>
            </a:endParaRPr>
          </a:p>
        </p:txBody>
      </p:sp>
      <p:sp>
        <p:nvSpPr>
          <p:cNvPr id="9" name="Rectangle 8"/>
          <p:cNvSpPr/>
          <p:nvPr/>
        </p:nvSpPr>
        <p:spPr>
          <a:xfrm>
            <a:off x="3429000" y="6072588"/>
            <a:ext cx="5562600" cy="583750"/>
          </a:xfrm>
          <a:prstGeom prst="rect">
            <a:avLst/>
          </a:prstGeom>
        </p:spPr>
        <p:txBody>
          <a:bodyPr wrap="square">
            <a:spAutoFit/>
          </a:bodyPr>
          <a:lstStyle/>
          <a:p>
            <a:pPr>
              <a:lnSpc>
                <a:spcPct val="107000"/>
              </a:lnSpc>
              <a:spcAft>
                <a:spcPts val="80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THANKS YOU SO MU</a:t>
            </a:r>
            <a:r>
              <a:rPr lang="vi-VN" sz="3200" b="1" dirty="0">
                <a:latin typeface="Times New Roman" panose="02020603050405020304" pitchFamily="18" charset="0"/>
                <a:ea typeface="Calibri" panose="020F0502020204030204" pitchFamily="34" charset="0"/>
                <a:cs typeface="Times New Roman" panose="02020603050405020304" pitchFamily="18" charset="0"/>
              </a:rPr>
              <a:t>C</a:t>
            </a:r>
            <a:r>
              <a:rPr lang="en-US" sz="3200" b="1" dirty="0">
                <a:latin typeface="Times New Roman" panose="02020603050405020304" pitchFamily="18" charset="0"/>
                <a:ea typeface="Calibri" panose="020F0502020204030204" pitchFamily="34" charset="0"/>
                <a:cs typeface="Times New Roman" panose="02020603050405020304" pitchFamily="18" charset="0"/>
              </a:rPr>
              <a:t>H</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533400" y="2286000"/>
            <a:ext cx="6495204" cy="2286000"/>
          </a:xfrm>
          <a:prstGeom prst="rect">
            <a:avLst/>
          </a:prstGeom>
        </p:spPr>
      </p:pic>
    </p:spTree>
    <p:extLst>
      <p:ext uri="{BB962C8B-B14F-4D97-AF65-F5344CB8AC3E}">
        <p14:creationId xmlns:p14="http://schemas.microsoft.com/office/powerpoint/2010/main" val="3658921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6486733156759953.jpg"/>
          <p:cNvPicPr>
            <a:picLocks noChangeAspect="1"/>
          </p:cNvPicPr>
          <p:nvPr/>
        </p:nvPicPr>
        <p:blipFill>
          <a:blip r:embed="rId2" cstate="print"/>
          <a:stretch>
            <a:fillRect/>
          </a:stretch>
        </p:blipFill>
        <p:spPr>
          <a:xfrm>
            <a:off x="0" y="40710"/>
            <a:ext cx="1644526" cy="457200"/>
          </a:xfrm>
          <a:prstGeom prst="rect">
            <a:avLst/>
          </a:prstGeom>
        </p:spPr>
      </p:pic>
      <p:sp>
        <p:nvSpPr>
          <p:cNvPr id="3" name="Title 2"/>
          <p:cNvSpPr>
            <a:spLocks noGrp="1"/>
          </p:cNvSpPr>
          <p:nvPr>
            <p:ph type="title"/>
          </p:nvPr>
        </p:nvSpPr>
        <p:spPr>
          <a:xfrm>
            <a:off x="914400" y="497910"/>
            <a:ext cx="7315200" cy="740664"/>
          </a:xfrm>
        </p:spPr>
        <p:txBody>
          <a:bodyPr/>
          <a:lstStyle/>
          <a:p>
            <a:r>
              <a:rPr lang="en-US" sz="4000" dirty="0" err="1">
                <a:solidFill>
                  <a:srgbClr val="FFFF00"/>
                </a:solidFill>
                <a:latin typeface="Times New Roman" panose="02020603050405020304" pitchFamily="18" charset="0"/>
                <a:cs typeface="Times New Roman" panose="02020603050405020304" pitchFamily="18" charset="0"/>
              </a:rPr>
              <a:t>II.Hướng</a:t>
            </a:r>
            <a:r>
              <a:rPr lang="en-US" sz="4000" dirty="0">
                <a:solidFill>
                  <a:srgbClr val="FFFF00"/>
                </a:solidFill>
                <a:latin typeface="Times New Roman" panose="02020603050405020304" pitchFamily="18" charset="0"/>
                <a:cs typeface="Times New Roman" panose="02020603050405020304" pitchFamily="18" charset="0"/>
              </a:rPr>
              <a:t> dẫn </a:t>
            </a:r>
            <a:r>
              <a:rPr lang="en-US" sz="4000" dirty="0" err="1">
                <a:solidFill>
                  <a:srgbClr val="FFFF00"/>
                </a:solidFill>
                <a:latin typeface="Times New Roman" panose="02020603050405020304" pitchFamily="18" charset="0"/>
                <a:cs typeface="Times New Roman" panose="02020603050405020304" pitchFamily="18" charset="0"/>
              </a:rPr>
              <a:t>tạo</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tài</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khoản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mới</a:t>
            </a:r>
            <a:endParaRPr lang="en-US" sz="4000" dirty="0">
              <a:solidFill>
                <a:srgbClr val="FFFF00"/>
              </a:solidFill>
              <a:latin typeface="Times New Roman" panose="02020603050405020304" pitchFamily="18" charset="0"/>
              <a:cs typeface="Times New Roman" panose="02020603050405020304" pitchFamily="18" charset="0"/>
            </a:endParaRPr>
          </a:p>
        </p:txBody>
      </p:sp>
      <p:sp>
        <p:nvSpPr>
          <p:cNvPr id="7" name="Text Placeholder 2"/>
          <p:cNvSpPr>
            <a:spLocks noGrp="1"/>
          </p:cNvSpPr>
          <p:nvPr>
            <p:ph type="body" idx="1"/>
          </p:nvPr>
        </p:nvSpPr>
        <p:spPr>
          <a:xfrm>
            <a:off x="652849" y="1371600"/>
            <a:ext cx="7772400" cy="4572000"/>
          </a:xfrm>
        </p:spPr>
        <p:txBody>
          <a:bodyPr>
            <a:normAutofit/>
          </a:bodyPr>
          <a:lstStyle/>
          <a:p>
            <a:r>
              <a:rPr lang="en-US" dirty="0">
                <a:latin typeface="Times New Roman" panose="02020603050405020304" pitchFamily="18" charset="0"/>
                <a:cs typeface="Times New Roman" panose="02020603050405020304" pitchFamily="18" charset="0"/>
              </a:rPr>
              <a:t>Đăng </a:t>
            </a:r>
            <a:r>
              <a:rPr lang="en-US" dirty="0" err="1">
                <a:latin typeface="Times New Roman" panose="02020603050405020304" pitchFamily="18" charset="0"/>
                <a:cs typeface="Times New Roman" panose="02020603050405020304" pitchFamily="18" charset="0"/>
              </a:rPr>
              <a:t>ký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a:t>
            </a:r>
            <a:r>
              <a:rPr lang="en-US" dirty="0">
                <a:latin typeface="Times New Roman" panose="02020603050405020304" pitchFamily="18" charset="0"/>
                <a:cs typeface="Times New Roman" panose="02020603050405020304" pitchFamily="18" charset="0"/>
              </a:rPr>
              <a:t> trên website của SITC Việt Nam (https://ebusiness.sitcline.com/#/home) </a:t>
            </a:r>
            <a:r>
              <a:rPr lang="en-US" dirty="0" err="1">
                <a:latin typeface="Times New Roman" panose="02020603050405020304" pitchFamily="18" charset="0"/>
                <a:cs typeface="Times New Roman" panose="02020603050405020304" pitchFamily="18" charset="0"/>
              </a:rPr>
              <a:t>mục</a:t>
            </a:r>
            <a:r>
              <a:rPr lang="en-US" dirty="0">
                <a:latin typeface="Times New Roman" panose="02020603050405020304" pitchFamily="18" charset="0"/>
                <a:cs typeface="Times New Roman" panose="02020603050405020304" pitchFamily="18" charset="0"/>
              </a:rPr>
              <a:t> “Register”</a:t>
            </a:r>
          </a:p>
          <a:p>
            <a:endParaRPr lang="en-US" dirty="0">
              <a:latin typeface="Times New Roman" panose="02020603050405020304" pitchFamily="18" charset="0"/>
              <a:cs typeface="Times New Roman" panose="02020603050405020304" pitchFamily="18" charset="0"/>
            </a:endParaRPr>
          </a:p>
          <a:p>
            <a:pPr lvl="0"/>
            <a:endParaRPr lang="en-US"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81000" y="2286000"/>
            <a:ext cx="8306336" cy="3505200"/>
          </a:xfrm>
          <a:prstGeom prst="rect">
            <a:avLst/>
          </a:prstGeom>
        </p:spPr>
      </p:pic>
    </p:spTree>
    <p:extLst>
      <p:ext uri="{BB962C8B-B14F-4D97-AF65-F5344CB8AC3E}">
        <p14:creationId xmlns:p14="http://schemas.microsoft.com/office/powerpoint/2010/main" val="4086431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6486733156759953.jpg"/>
          <p:cNvPicPr>
            <a:picLocks noChangeAspect="1"/>
          </p:cNvPicPr>
          <p:nvPr/>
        </p:nvPicPr>
        <p:blipFill>
          <a:blip r:embed="rId2" cstate="print"/>
          <a:stretch>
            <a:fillRect/>
          </a:stretch>
        </p:blipFill>
        <p:spPr>
          <a:xfrm>
            <a:off x="0" y="40710"/>
            <a:ext cx="1644526" cy="457200"/>
          </a:xfrm>
          <a:prstGeom prst="rect">
            <a:avLst/>
          </a:prstGeom>
        </p:spPr>
      </p:pic>
      <p:sp>
        <p:nvSpPr>
          <p:cNvPr id="3" name="Title 2"/>
          <p:cNvSpPr>
            <a:spLocks noGrp="1"/>
          </p:cNvSpPr>
          <p:nvPr>
            <p:ph type="title"/>
          </p:nvPr>
        </p:nvSpPr>
        <p:spPr>
          <a:xfrm>
            <a:off x="914400" y="497910"/>
            <a:ext cx="6397752" cy="740664"/>
          </a:xfrm>
        </p:spPr>
        <p:txBody>
          <a:bodyPr/>
          <a:lstStyle/>
          <a:p>
            <a:r>
              <a:rPr lang="en-US" sz="4000" dirty="0">
                <a:solidFill>
                  <a:srgbClr val="FFFF00"/>
                </a:solidFill>
                <a:latin typeface="Times New Roman" panose="02020603050405020304" pitchFamily="18" charset="0"/>
                <a:cs typeface="Times New Roman" panose="02020603050405020304" pitchFamily="18" charset="0"/>
              </a:rPr>
              <a:t>Hướng dẫn </a:t>
            </a:r>
            <a:r>
              <a:rPr lang="en-US" sz="4000" dirty="0" err="1">
                <a:solidFill>
                  <a:srgbClr val="FFFF00"/>
                </a:solidFill>
                <a:latin typeface="Times New Roman" panose="02020603050405020304" pitchFamily="18" charset="0"/>
                <a:cs typeface="Times New Roman" panose="02020603050405020304" pitchFamily="18" charset="0"/>
              </a:rPr>
              <a:t>tạo</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tài</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khoản</a:t>
            </a:r>
            <a:endParaRPr lang="en-US" sz="4000" dirty="0">
              <a:solidFill>
                <a:srgbClr val="FFFF00"/>
              </a:solidFill>
              <a:latin typeface="Times New Roman" panose="02020603050405020304" pitchFamily="18" charset="0"/>
              <a:cs typeface="Times New Roman" panose="02020603050405020304" pitchFamily="18" charset="0"/>
            </a:endParaRPr>
          </a:p>
        </p:txBody>
      </p:sp>
      <p:sp>
        <p:nvSpPr>
          <p:cNvPr id="7" name="Text Placeholder 2"/>
          <p:cNvSpPr>
            <a:spLocks noGrp="1"/>
          </p:cNvSpPr>
          <p:nvPr>
            <p:ph type="body" idx="1"/>
          </p:nvPr>
        </p:nvSpPr>
        <p:spPr>
          <a:xfrm>
            <a:off x="652849" y="1371600"/>
            <a:ext cx="7772400" cy="4572000"/>
          </a:xfrm>
        </p:spPr>
        <p:txBody>
          <a:bodyPr>
            <a:normAutofit/>
          </a:bodyPr>
          <a:lstStyle/>
          <a:p>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ý:</a:t>
            </a:r>
          </a:p>
          <a:p>
            <a:pPr marL="342900" indent="-342900">
              <a:buFontTx/>
              <a:buChar char="-"/>
            </a:pPr>
            <a:r>
              <a:rPr lang="en-US" dirty="0">
                <a:latin typeface="Times New Roman" panose="02020603050405020304" pitchFamily="18" charset="0"/>
                <a:cs typeface="Times New Roman" panose="02020603050405020304" pitchFamily="18" charset="0"/>
              </a:rPr>
              <a:t>Mỗi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ty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a:t>
            </a:r>
            <a:r>
              <a:rPr lang="en-US" dirty="0">
                <a:latin typeface="Times New Roman" panose="02020603050405020304" pitchFamily="18" charset="0"/>
                <a:cs typeface="Times New Roman" panose="02020603050405020304" pitchFamily="18" charset="0"/>
              </a:rPr>
              <a:t> CHÍNH </a:t>
            </a:r>
            <a:r>
              <a:rPr lang="en-US" dirty="0" err="1">
                <a:latin typeface="Times New Roman" panose="02020603050405020304" pitchFamily="18" charset="0"/>
                <a:cs typeface="Times New Roman" panose="02020603050405020304" pitchFamily="18" charset="0"/>
              </a:rPr>
              <a:t>duy</a:t>
            </a:r>
            <a:r>
              <a:rPr lang="en-US" dirty="0">
                <a:latin typeface="Times New Roman" panose="02020603050405020304" pitchFamily="18" charset="0"/>
                <a:cs typeface="Times New Roman" panose="02020603050405020304" pitchFamily="18" charset="0"/>
              </a:rPr>
              <a:t> nhất, là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a:t>
            </a:r>
            <a:r>
              <a:rPr lang="en-US" dirty="0">
                <a:latin typeface="Times New Roman" panose="02020603050405020304" pitchFamily="18" charset="0"/>
                <a:cs typeface="Times New Roman" panose="02020603050405020304" pitchFamily="18" charset="0"/>
              </a:rPr>
              <a:t> mới đầu tiền đăng </a:t>
            </a:r>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tên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ty của </a:t>
            </a:r>
            <a:r>
              <a:rPr lang="en-US" dirty="0" err="1">
                <a:latin typeface="Times New Roman" panose="02020603050405020304" pitchFamily="18" charset="0"/>
                <a:cs typeface="Times New Roman" panose="02020603050405020304" pitchFamily="18" charset="0"/>
              </a:rPr>
              <a:t>quý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khách</a:t>
            </a:r>
            <a:endParaRPr lang="en-US" dirty="0">
              <a:latin typeface="Times New Roman" panose="02020603050405020304" pitchFamily="18" charset="0"/>
              <a:cs typeface="Times New Roman" panose="02020603050405020304" pitchFamily="18" charset="0"/>
            </a:endParaRPr>
          </a:p>
          <a:p>
            <a:pPr marL="342900" indent="-342900">
              <a:buFontTx/>
              <a:buChar char="-"/>
            </a:pPr>
            <a:r>
              <a:rPr lang="en-US" dirty="0">
                <a:latin typeface="Times New Roman" panose="02020603050405020304" pitchFamily="18" charset="0"/>
                <a:cs typeface="Times New Roman" panose="02020603050405020304" pitchFamily="18" charset="0"/>
              </a:rPr>
              <a:t>Từ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đó, </a:t>
            </a:r>
            <a:r>
              <a:rPr lang="en-US" dirty="0" err="1">
                <a:latin typeface="Times New Roman" panose="02020603050405020304" pitchFamily="18" charset="0"/>
                <a:cs typeface="Times New Roman" panose="02020603050405020304" pitchFamily="18" charset="0"/>
              </a:rPr>
              <a:t>Quý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khách</a:t>
            </a:r>
            <a:r>
              <a:rPr lang="en-US" dirty="0">
                <a:latin typeface="Times New Roman" panose="02020603050405020304" pitchFamily="18" charset="0"/>
                <a:cs typeface="Times New Roman" panose="02020603050405020304" pitchFamily="18" charset="0"/>
              </a:rPr>
              <a:t> có thể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thêm 05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a:t>
            </a:r>
            <a:endParaRPr lang="en-US" dirty="0">
              <a:latin typeface="Times New Roman" panose="02020603050405020304" pitchFamily="18" charset="0"/>
              <a:cs typeface="Times New Roman" panose="02020603050405020304" pitchFamily="18" charset="0"/>
            </a:endParaRPr>
          </a:p>
          <a:p>
            <a:pPr marL="342900" indent="-342900">
              <a:buFontTx/>
              <a:buChar char="-"/>
            </a:pPr>
            <a:r>
              <a:rPr lang="en-US" dirty="0">
                <a:latin typeface="Times New Roman" panose="02020603050405020304" pitchFamily="18" charset="0"/>
                <a:cs typeface="Times New Roman" panose="02020603050405020304" pitchFamily="18" charset="0"/>
              </a:rPr>
              <a:t>Nếu </a:t>
            </a:r>
            <a:r>
              <a:rPr lang="en-US" dirty="0" err="1">
                <a:latin typeface="Times New Roman" panose="02020603050405020304" pitchFamily="18" charset="0"/>
                <a:cs typeface="Times New Roman" panose="02020603050405020304" pitchFamily="18" charset="0"/>
              </a:rPr>
              <a:t>muốn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nhiều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05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với SITC để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trợ</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lvl="0"/>
            <a:endParaRPr lang="en-US"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3004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6486733156759953.jpg"/>
          <p:cNvPicPr>
            <a:picLocks noChangeAspect="1"/>
          </p:cNvPicPr>
          <p:nvPr/>
        </p:nvPicPr>
        <p:blipFill>
          <a:blip r:embed="rId2" cstate="print"/>
          <a:stretch>
            <a:fillRect/>
          </a:stretch>
        </p:blipFill>
        <p:spPr>
          <a:xfrm>
            <a:off x="0" y="40710"/>
            <a:ext cx="1644526" cy="457200"/>
          </a:xfrm>
          <a:prstGeom prst="rect">
            <a:avLst/>
          </a:prstGeom>
        </p:spPr>
      </p:pic>
      <p:sp>
        <p:nvSpPr>
          <p:cNvPr id="3" name="Title 2"/>
          <p:cNvSpPr>
            <a:spLocks noGrp="1"/>
          </p:cNvSpPr>
          <p:nvPr>
            <p:ph type="title"/>
          </p:nvPr>
        </p:nvSpPr>
        <p:spPr>
          <a:xfrm>
            <a:off x="914400" y="609600"/>
            <a:ext cx="6397752" cy="609600"/>
          </a:xfrm>
        </p:spPr>
        <p:txBody>
          <a:bodyPr/>
          <a:lstStyle/>
          <a:p>
            <a:r>
              <a:rPr lang="en-US" sz="4000" dirty="0">
                <a:solidFill>
                  <a:srgbClr val="FFFF00"/>
                </a:solidFill>
                <a:latin typeface="Times New Roman" panose="02020603050405020304" pitchFamily="18" charset="0"/>
                <a:cs typeface="Times New Roman" panose="02020603050405020304" pitchFamily="18" charset="0"/>
              </a:rPr>
              <a:t>1. </a:t>
            </a:r>
            <a:r>
              <a:rPr lang="en-US" sz="4000" dirty="0" err="1">
                <a:solidFill>
                  <a:srgbClr val="FFFF00"/>
                </a:solidFill>
                <a:latin typeface="Times New Roman" panose="02020603050405020304" pitchFamily="18" charset="0"/>
                <a:cs typeface="Times New Roman" panose="02020603050405020304" pitchFamily="18" charset="0"/>
              </a:rPr>
              <a:t>Tạo</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tài</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khoản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chính</a:t>
            </a:r>
            <a:endParaRPr lang="en-US" sz="4000" dirty="0">
              <a:solidFill>
                <a:srgbClr val="FFFF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937953" y="3199524"/>
            <a:ext cx="6374199" cy="3440691"/>
          </a:xfrm>
          <a:prstGeom prst="rect">
            <a:avLst/>
          </a:prstGeom>
        </p:spPr>
      </p:pic>
      <p:sp>
        <p:nvSpPr>
          <p:cNvPr id="7" name="Text Placeholder 2"/>
          <p:cNvSpPr>
            <a:spLocks noGrp="1"/>
          </p:cNvSpPr>
          <p:nvPr>
            <p:ph type="body" idx="1"/>
          </p:nvPr>
        </p:nvSpPr>
        <p:spPr>
          <a:xfrm>
            <a:off x="530352" y="1330890"/>
            <a:ext cx="7927848" cy="4993710"/>
          </a:xfrm>
        </p:spPr>
        <p:txBody>
          <a:bodyPr>
            <a:normAutofit/>
          </a:bodyPr>
          <a:lstStyle/>
          <a:p>
            <a:pPr marL="342900" lvl="0"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Điền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ấn</a:t>
            </a:r>
            <a:r>
              <a:rPr lang="en-US" dirty="0">
                <a:latin typeface="Times New Roman" panose="02020603050405020304" pitchFamily="18" charset="0"/>
                <a:cs typeface="Times New Roman" panose="02020603050405020304" pitchFamily="18" charset="0"/>
              </a:rPr>
              <a:t> “SUBMIT Register”</a:t>
            </a:r>
          </a:p>
          <a:p>
            <a:pPr marL="342900" lvl="0"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Riêng</a:t>
            </a:r>
            <a:r>
              <a:rPr lang="en-US" dirty="0">
                <a:latin typeface="Times New Roman" panose="02020603050405020304" pitchFamily="18" charset="0"/>
                <a:cs typeface="Times New Roman" panose="02020603050405020304" pitchFamily="18" charset="0"/>
              </a:rPr>
              <a:t> với </a:t>
            </a:r>
            <a:r>
              <a:rPr lang="en-US" dirty="0" err="1">
                <a:latin typeface="Times New Roman" panose="02020603050405020304" pitchFamily="18" charset="0"/>
                <a:cs typeface="Times New Roman" panose="02020603050405020304" pitchFamily="18" charset="0"/>
              </a:rPr>
              <a:t>mục</a:t>
            </a:r>
            <a:r>
              <a:rPr lang="en-US" dirty="0">
                <a:latin typeface="Times New Roman" panose="02020603050405020304" pitchFamily="18" charset="0"/>
                <a:cs typeface="Times New Roman" panose="02020603050405020304" pitchFamily="18" charset="0"/>
              </a:rPr>
              <a:t> Email: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TK </a:t>
            </a:r>
            <a:r>
              <a:rPr lang="en-US" dirty="0" err="1">
                <a:latin typeface="Times New Roman" panose="02020603050405020304" pitchFamily="18" charset="0"/>
                <a:cs typeface="Times New Roman" panose="02020603050405020304" pitchFamily="18" charset="0"/>
              </a:rPr>
              <a:t>đăng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1 email ban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lặp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email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bổ</a:t>
            </a:r>
            <a:r>
              <a:rPr lang="en-US" dirty="0">
                <a:latin typeface="Times New Roman" panose="02020603050405020304" pitchFamily="18" charset="0"/>
                <a:cs typeface="Times New Roman" panose="02020603050405020304" pitchFamily="18" charset="0"/>
              </a:rPr>
              <a:t> sung </a:t>
            </a:r>
            <a:r>
              <a:rPr lang="en-US" dirty="0" err="1">
                <a:latin typeface="Times New Roman" panose="02020603050405020304" pitchFamily="18" charset="0"/>
                <a:cs typeface="Times New Roman" panose="02020603050405020304" pitchFamily="18" charset="0"/>
              </a:rPr>
              <a:t>thêm</a:t>
            </a:r>
            <a:r>
              <a:rPr lang="en-US" dirty="0">
                <a:latin typeface="Times New Roman" panose="02020603050405020304" pitchFamily="18" charset="0"/>
                <a:cs typeface="Times New Roman" panose="02020603050405020304" pitchFamily="18" charset="0"/>
              </a:rPr>
              <a:t> email ở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6154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228600" y="152400"/>
            <a:ext cx="8696073" cy="5207328"/>
          </a:xfrm>
        </p:spPr>
        <p:txBody>
          <a:bodyPr>
            <a:normAutofit/>
          </a:bodyPr>
          <a:lstStyle/>
          <a:p>
            <a:pPr marL="342900" lvl="0" indent="-342900">
              <a:buFont typeface="Wingdings" panose="05000000000000000000" pitchFamily="2" charset="2"/>
              <a:buChar char="Ø"/>
            </a:pP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submit </a:t>
            </a:r>
            <a:r>
              <a:rPr lang="en-US" sz="2000" dirty="0" err="1">
                <a:latin typeface="Times New Roman" panose="02020603050405020304" pitchFamily="18" charset="0"/>
                <a:cs typeface="Times New Roman" panose="02020603050405020304" pitchFamily="18" charset="0"/>
              </a:rPr>
              <a:t>xong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gửi</a:t>
            </a:r>
            <a:r>
              <a:rPr lang="en-US" sz="2000" dirty="0">
                <a:latin typeface="Times New Roman" panose="02020603050405020304" pitchFamily="18" charset="0"/>
                <a:cs typeface="Times New Roman" panose="02020603050405020304" pitchFamily="18" charset="0"/>
              </a:rPr>
              <a:t> email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khoản</a:t>
            </a:r>
            <a:endParaRPr lang="en-US" sz="20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en-US" sz="2000" dirty="0" err="1">
                <a:latin typeface="Times New Roman" panose="02020603050405020304" pitchFamily="18" charset="0"/>
                <a:cs typeface="Times New Roman" panose="02020603050405020304" pitchFamily="18" charset="0"/>
              </a:rPr>
              <a:t>Quý</a:t>
            </a:r>
            <a:r>
              <a:rPr lang="en-US" sz="2000" dirty="0">
                <a:latin typeface="Times New Roman" panose="02020603050405020304" pitchFamily="18" charset="0"/>
                <a:cs typeface="Times New Roman" panose="02020603050405020304" pitchFamily="18" charset="0"/>
              </a:rPr>
              <a:t> KH </a:t>
            </a:r>
            <a:r>
              <a:rPr lang="en-US" sz="2000" dirty="0" err="1">
                <a:latin typeface="Times New Roman" panose="02020603050405020304" pitchFamily="18" charset="0"/>
                <a:cs typeface="Times New Roman" panose="02020603050405020304" pitchFamily="18" charset="0"/>
              </a:rPr>
              <a:t>kích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link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web</a:t>
            </a:r>
          </a:p>
        </p:txBody>
      </p:sp>
      <p:pic>
        <p:nvPicPr>
          <p:cNvPr id="2" name="Picture 1"/>
          <p:cNvPicPr>
            <a:picLocks noChangeAspect="1"/>
          </p:cNvPicPr>
          <p:nvPr/>
        </p:nvPicPr>
        <p:blipFill>
          <a:blip r:embed="rId2"/>
          <a:stretch>
            <a:fillRect/>
          </a:stretch>
        </p:blipFill>
        <p:spPr>
          <a:xfrm>
            <a:off x="228600" y="1447800"/>
            <a:ext cx="8772274" cy="2514600"/>
          </a:xfrm>
          <a:prstGeom prst="rect">
            <a:avLst/>
          </a:prstGeom>
        </p:spPr>
      </p:pic>
      <p:sp>
        <p:nvSpPr>
          <p:cNvPr id="6" name="Rectangle 5"/>
          <p:cNvSpPr/>
          <p:nvPr/>
        </p:nvSpPr>
        <p:spPr>
          <a:xfrm>
            <a:off x="228600" y="4038600"/>
            <a:ext cx="8391273" cy="707886"/>
          </a:xfrm>
          <a:prstGeom prst="rect">
            <a:avLst/>
          </a:prstGeom>
        </p:spPr>
        <p:txBody>
          <a:bodyPr wrap="square">
            <a:spAutoFit/>
          </a:bodyPr>
          <a:lstStyle/>
          <a:p>
            <a:pPr marL="342900" lvl="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Sau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đăng </a:t>
            </a:r>
            <a:r>
              <a:rPr lang="en-US" sz="2000" dirty="0" err="1">
                <a:latin typeface="Times New Roman" panose="02020603050405020304" pitchFamily="18" charset="0"/>
                <a:cs typeface="Times New Roman" panose="02020603050405020304" pitchFamily="18" charset="0"/>
              </a:rPr>
              <a:t>nhập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vào web, </a:t>
            </a:r>
            <a:r>
              <a:rPr lang="en-US" sz="2000" dirty="0" err="1">
                <a:latin typeface="Times New Roman" panose="02020603050405020304" pitchFamily="18" charset="0"/>
                <a:cs typeface="Times New Roman" panose="02020603050405020304" pitchFamily="18" charset="0"/>
              </a:rPr>
              <a:t>quý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ấn</a:t>
            </a:r>
            <a:r>
              <a:rPr lang="en-US" sz="2000" dirty="0">
                <a:latin typeface="Times New Roman" panose="02020603050405020304" pitchFamily="18" charset="0"/>
                <a:cs typeface="Times New Roman" panose="02020603050405020304" pitchFamily="18" charset="0"/>
              </a:rPr>
              <a:t> vào </a:t>
            </a:r>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khoản</a:t>
            </a:r>
            <a:r>
              <a:rPr lang="en-US" sz="2000" dirty="0">
                <a:latin typeface="Times New Roman" panose="02020603050405020304" pitchFamily="18" charset="0"/>
                <a:cs typeface="Times New Roman" panose="02020603050405020304" pitchFamily="18" charset="0"/>
              </a:rPr>
              <a:t> để </a:t>
            </a:r>
            <a:r>
              <a:rPr lang="en-US" sz="2000" dirty="0" err="1">
                <a:latin typeface="Times New Roman" panose="02020603050405020304" pitchFamily="18" charset="0"/>
                <a:cs typeface="Times New Roman" panose="02020603050405020304" pitchFamily="18" charset="0"/>
              </a:rPr>
              <a:t>bổ</a:t>
            </a:r>
            <a:r>
              <a:rPr lang="en-US" sz="2000" dirty="0">
                <a:latin typeface="Times New Roman" panose="02020603050405020304" pitchFamily="18" charset="0"/>
                <a:cs typeface="Times New Roman" panose="02020603050405020304" pitchFamily="18" charset="0"/>
              </a:rPr>
              <a:t> sung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và đăng </a:t>
            </a:r>
            <a:r>
              <a:rPr lang="en-US" sz="2000" dirty="0" err="1">
                <a:latin typeface="Times New Roman" panose="02020603050405020304" pitchFamily="18" charset="0"/>
                <a:cs typeface="Times New Roman" panose="02020603050405020304" pitchFamily="18" charset="0"/>
              </a:rPr>
              <a:t>kí</a:t>
            </a:r>
            <a:r>
              <a:rPr lang="en-US" sz="2000" dirty="0">
                <a:latin typeface="Times New Roman" panose="02020603050405020304" pitchFamily="18" charset="0"/>
                <a:cs typeface="Times New Roman" panose="02020603050405020304" pitchFamily="18" charset="0"/>
              </a:rPr>
              <a:t> làm e-booking, </a:t>
            </a:r>
            <a:r>
              <a:rPr lang="en-US" sz="2000" dirty="0" err="1">
                <a:latin typeface="Times New Roman" panose="02020603050405020304" pitchFamily="18" charset="0"/>
                <a:cs typeface="Times New Roman" panose="02020603050405020304" pitchFamily="18" charset="0"/>
              </a:rPr>
              <a:t>ebill</a:t>
            </a:r>
            <a:endParaRPr lang="en-US" sz="20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214184" y="4784571"/>
            <a:ext cx="8489365" cy="1780986"/>
          </a:xfrm>
          <a:prstGeom prst="rect">
            <a:avLst/>
          </a:prstGeom>
        </p:spPr>
      </p:pic>
    </p:spTree>
    <p:extLst>
      <p:ext uri="{BB962C8B-B14F-4D97-AF65-F5344CB8AC3E}">
        <p14:creationId xmlns:p14="http://schemas.microsoft.com/office/powerpoint/2010/main" val="2470147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228600" y="0"/>
            <a:ext cx="8763000" cy="4978728"/>
          </a:xfrm>
        </p:spPr>
        <p:txBody>
          <a:bodyPr>
            <a:normAutofit/>
          </a:bodyPr>
          <a:lstStyle/>
          <a:p>
            <a:pPr marL="342900" lvl="0"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“Personal Center” </a:t>
            </a:r>
            <a:r>
              <a:rPr lang="en-US" dirty="0" err="1">
                <a:latin typeface="Times New Roman" panose="02020603050405020304" pitchFamily="18" charset="0"/>
                <a:cs typeface="Times New Roman" panose="02020603050405020304" pitchFamily="18" charset="0"/>
              </a:rPr>
              <a:t>bổ</a:t>
            </a:r>
            <a:r>
              <a:rPr lang="en-US" dirty="0">
                <a:latin typeface="Times New Roman" panose="02020603050405020304" pitchFamily="18" charset="0"/>
                <a:cs typeface="Times New Roman" panose="02020603050405020304" pitchFamily="18" charset="0"/>
              </a:rPr>
              <a:t> sung </a:t>
            </a:r>
            <a:r>
              <a:rPr lang="en-US" dirty="0" err="1">
                <a:latin typeface="Times New Roman" panose="02020603050405020304" pitchFamily="18" charset="0"/>
                <a:cs typeface="Times New Roman" panose="02020603050405020304" pitchFamily="18" charset="0"/>
              </a:rPr>
              <a:t>tất</a:t>
            </a:r>
            <a:r>
              <a:rPr lang="en-US" dirty="0">
                <a:latin typeface="Times New Roman" panose="02020603050405020304" pitchFamily="18" charset="0"/>
                <a:cs typeface="Times New Roman" panose="02020603050405020304" pitchFamily="18" charset="0"/>
              </a:rPr>
              <a:t> cả các email vào các </a:t>
            </a:r>
            <a:r>
              <a:rPr lang="en-US" dirty="0" err="1">
                <a:latin typeface="Times New Roman" panose="02020603050405020304" pitchFamily="18" charset="0"/>
                <a:cs typeface="Times New Roman" panose="02020603050405020304" pitchFamily="18" charset="0"/>
              </a:rPr>
              <a:t>mục</a:t>
            </a:r>
            <a:r>
              <a:rPr lang="en-US" dirty="0">
                <a:latin typeface="Times New Roman" panose="02020603050405020304" pitchFamily="18" charset="0"/>
                <a:cs typeface="Times New Roman" panose="02020603050405020304" pitchFamily="18" charset="0"/>
              </a:rPr>
              <a:t> “Notify To Email’’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chỉ các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chỉ email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đăng </a:t>
            </a:r>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mới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book, bill, debit, notice, … Các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chỉ email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nhau </a:t>
            </a:r>
            <a:r>
              <a:rPr lang="en-US" dirty="0" err="1">
                <a:latin typeface="Times New Roman" panose="02020603050405020304" pitchFamily="18" charset="0"/>
                <a:cs typeface="Times New Roman" panose="02020603050405020304" pitchFamily="18" charset="0"/>
              </a:rPr>
              <a:t>bởi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dấu</a:t>
            </a:r>
            <a:r>
              <a:rPr lang="en-US" dirty="0">
                <a:latin typeface="Times New Roman" panose="02020603050405020304" pitchFamily="18" charset="0"/>
                <a:cs typeface="Times New Roman" panose="02020603050405020304" pitchFamily="18" charset="0"/>
              </a:rPr>
              <a:t> “;”</a:t>
            </a:r>
          </a:p>
          <a:p>
            <a:pPr marL="342900" lvl="0" indent="-342900">
              <a:buFont typeface="Wingdings" panose="05000000000000000000" pitchFamily="2" charset="2"/>
              <a:buChar char="Ø"/>
            </a:pPr>
            <a:r>
              <a:rPr lang="en-US" dirty="0">
                <a:solidFill>
                  <a:srgbClr val="FF0000"/>
                </a:solidFill>
                <a:highlight>
                  <a:srgbClr val="FFFF00"/>
                </a:highlight>
                <a:latin typeface="Times New Roman" panose="02020603050405020304" pitchFamily="18" charset="0"/>
                <a:cs typeface="Times New Roman" panose="02020603050405020304" pitchFamily="18" charset="0"/>
              </a:rPr>
              <a:t>LƯU Ý: </a:t>
            </a:r>
            <a:r>
              <a:rPr lang="en-US" dirty="0" err="1">
                <a:latin typeface="Times New Roman" panose="02020603050405020304" pitchFamily="18" charset="0"/>
                <a:cs typeface="Times New Roman" panose="02020603050405020304" pitchFamily="18" charset="0"/>
              </a:rPr>
              <a:t>mục</a:t>
            </a:r>
            <a:r>
              <a:rPr lang="en-US" dirty="0">
                <a:latin typeface="Times New Roman" panose="02020603050405020304" pitchFamily="18" charset="0"/>
                <a:cs typeface="Times New Roman" panose="02020603050405020304" pitchFamily="18" charset="0"/>
              </a:rPr>
              <a:t> </a:t>
            </a:r>
            <a:r>
              <a:rPr lang="en-US" dirty="0">
                <a:solidFill>
                  <a:srgbClr val="FF0000"/>
                </a:solidFill>
                <a:highlight>
                  <a:srgbClr val="FFFF00"/>
                </a:highlight>
                <a:latin typeface="Times New Roman" panose="02020603050405020304" pitchFamily="18" charset="0"/>
                <a:cs typeface="Times New Roman" panose="02020603050405020304" pitchFamily="18" charset="0"/>
              </a:rPr>
              <a:t>Notify CC email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long </a:t>
            </a:r>
            <a:r>
              <a:rPr lang="en-US" dirty="0" err="1">
                <a:latin typeface="Times New Roman" panose="02020603050405020304" pitchFamily="18" charset="0"/>
                <a:cs typeface="Times New Roman" panose="02020603050405020304" pitchFamily="18" charset="0"/>
              </a:rPr>
              <a:t>điền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thêm</a:t>
            </a:r>
            <a:r>
              <a:rPr lang="en-US" dirty="0">
                <a:latin typeface="Times New Roman" panose="02020603050405020304" pitchFamily="18" charset="0"/>
                <a:cs typeface="Times New Roman" panose="02020603050405020304" pitchFamily="18" charset="0"/>
              </a:rPr>
              <a:t> email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sale </a:t>
            </a:r>
            <a:r>
              <a:rPr lang="en-US" dirty="0" err="1">
                <a:latin typeface="Times New Roman" panose="02020603050405020304" pitchFamily="18" charset="0"/>
                <a:cs typeface="Times New Roman" panose="02020603050405020304" pitchFamily="18" charset="0"/>
              </a:rPr>
              <a:t>phụ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SITC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dõi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kịp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a:t>
            </a:r>
          </a:p>
          <a:p>
            <a:pPr marL="342900" lvl="0" indent="-342900">
              <a:buFont typeface="Wingdings" panose="05000000000000000000" pitchFamily="2" charset="2"/>
              <a:buChar char="Ø"/>
            </a:pPr>
            <a:r>
              <a:rPr lang="en-US" dirty="0"/>
              <a:t>sale Mr </a:t>
            </a:r>
            <a:r>
              <a:rPr lang="en-US" dirty="0" err="1"/>
              <a:t>Tịnh</a:t>
            </a:r>
            <a:r>
              <a:rPr lang="en-US" dirty="0"/>
              <a:t>: </a:t>
            </a:r>
            <a:r>
              <a:rPr lang="en-US" dirty="0">
                <a:hlinkClick r:id="rId2" tooltip="mailto:outbound.dad@sitc.vn"/>
              </a:rPr>
              <a:t>outbound.dad@sitc.vn</a:t>
            </a:r>
            <a:r>
              <a:rPr lang="en-US" dirty="0"/>
              <a:t>; </a:t>
            </a:r>
            <a:r>
              <a:rPr lang="en-US" dirty="0">
                <a:hlinkClick r:id="rId3" tooltip="mailto:hvtinh@sitc.vn"/>
              </a:rPr>
              <a:t>hvtinh@sitc.vn</a:t>
            </a:r>
            <a:r>
              <a:rPr lang="en-US" dirty="0"/>
              <a:t>; </a:t>
            </a:r>
          </a:p>
          <a:p>
            <a:pPr marL="342900" lvl="0" indent="-342900">
              <a:buFont typeface="Wingdings" panose="05000000000000000000" pitchFamily="2" charset="2"/>
              <a:buChar char="Ø"/>
            </a:pPr>
            <a:r>
              <a:rPr lang="it-IT" dirty="0"/>
              <a:t>Sale Tú: </a:t>
            </a:r>
            <a:r>
              <a:rPr lang="it-IT" dirty="0">
                <a:hlinkClick r:id="rId2" tooltip="mailto:outbound.dad@sitc.vn"/>
              </a:rPr>
              <a:t>outbound.dad@sitc.vn</a:t>
            </a:r>
            <a:r>
              <a:rPr lang="it-IT" dirty="0"/>
              <a:t>; </a:t>
            </a:r>
            <a:r>
              <a:rPr lang="it-IT" dirty="0">
                <a:hlinkClick r:id="rId4" tooltip="mailto:sales.dad@sitc.vn"/>
              </a:rPr>
              <a:t>sales.dad@sitc.vn</a:t>
            </a:r>
            <a:r>
              <a:rPr lang="it-IT" dirty="0"/>
              <a:t>;</a:t>
            </a:r>
            <a:endParaRPr lang="en-US" dirty="0"/>
          </a:p>
          <a:p>
            <a:pPr marL="342900" lvl="0" indent="-342900">
              <a:buFont typeface="Wingdings" panose="05000000000000000000" pitchFamily="2" charset="2"/>
              <a:buChar char="Ø"/>
            </a:pPr>
            <a:r>
              <a:rPr lang="it-IT" dirty="0"/>
              <a:t>Sale Mifa: </a:t>
            </a:r>
            <a:r>
              <a:rPr lang="it-IT" dirty="0">
                <a:hlinkClick r:id="rId2" tooltip="mailto:outbound.dad@sitc.vn"/>
              </a:rPr>
              <a:t>outbound.dad@sitc.vn</a:t>
            </a:r>
            <a:r>
              <a:rPr lang="it-IT" dirty="0"/>
              <a:t>; </a:t>
            </a:r>
            <a:r>
              <a:rPr lang="it-IT" dirty="0">
                <a:hlinkClick r:id="rId5" tooltip="mailto:sale.uih@sitc.vn"/>
              </a:rPr>
              <a:t>sale.uih@sitc.vn</a:t>
            </a:r>
            <a:r>
              <a:rPr lang="it-IT" dirty="0"/>
              <a:t>;</a:t>
            </a:r>
            <a:endParaRPr lang="en-US"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FD18C3C-2F96-B1D3-72A8-6D471C0B4863}"/>
              </a:ext>
            </a:extLst>
          </p:cNvPr>
          <p:cNvPicPr>
            <a:picLocks noChangeAspect="1"/>
          </p:cNvPicPr>
          <p:nvPr/>
        </p:nvPicPr>
        <p:blipFill>
          <a:blip r:embed="rId6"/>
          <a:stretch>
            <a:fillRect/>
          </a:stretch>
        </p:blipFill>
        <p:spPr>
          <a:xfrm>
            <a:off x="685800" y="3429000"/>
            <a:ext cx="7239000" cy="3220561"/>
          </a:xfrm>
          <a:prstGeom prst="rect">
            <a:avLst/>
          </a:prstGeom>
        </p:spPr>
      </p:pic>
    </p:spTree>
    <p:extLst>
      <p:ext uri="{BB962C8B-B14F-4D97-AF65-F5344CB8AC3E}">
        <p14:creationId xmlns:p14="http://schemas.microsoft.com/office/powerpoint/2010/main" val="3963203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609599"/>
            <a:ext cx="6397752" cy="533401"/>
          </a:xfrm>
        </p:spPr>
        <p:txBody>
          <a:bodyPr/>
          <a:lstStyle/>
          <a:p>
            <a:br>
              <a:rPr lang="en-US" sz="4000" dirty="0">
                <a:solidFill>
                  <a:srgbClr val="FFFF00"/>
                </a:solidFill>
              </a:rPr>
            </a:br>
            <a:endParaRPr lang="en-US" sz="4000" dirty="0">
              <a:solidFill>
                <a:srgbClr val="FFFF00"/>
              </a:solidFill>
            </a:endParaRPr>
          </a:p>
        </p:txBody>
      </p:sp>
      <p:sp>
        <p:nvSpPr>
          <p:cNvPr id="7" name="Text Placeholder 2"/>
          <p:cNvSpPr>
            <a:spLocks noGrp="1"/>
          </p:cNvSpPr>
          <p:nvPr>
            <p:ph type="body" idx="1"/>
          </p:nvPr>
        </p:nvSpPr>
        <p:spPr>
          <a:xfrm>
            <a:off x="208005" y="152400"/>
            <a:ext cx="7927848" cy="4899824"/>
          </a:xfrm>
        </p:spPr>
        <p:txBody>
          <a:bodyPr>
            <a:normAutofit/>
          </a:bodyPr>
          <a:lstStyle/>
          <a:p>
            <a:pPr marL="342900" lvl="0"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“Permission Apply”, </a:t>
            </a:r>
            <a:r>
              <a:rPr lang="en-US" dirty="0" err="1">
                <a:latin typeface="Times New Roman" panose="02020603050405020304" pitchFamily="18" charset="0"/>
                <a:cs typeface="Times New Roman" panose="02020603050405020304" pitchFamily="18" charset="0"/>
              </a:rPr>
              <a:t>điền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ty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hàng</a:t>
            </a:r>
            <a:endParaRPr lang="en-US"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“Apply Permission”</a:t>
            </a:r>
          </a:p>
        </p:txBody>
      </p:sp>
      <p:pic>
        <p:nvPicPr>
          <p:cNvPr id="2" name="Picture 1"/>
          <p:cNvPicPr>
            <a:picLocks noChangeAspect="1"/>
          </p:cNvPicPr>
          <p:nvPr/>
        </p:nvPicPr>
        <p:blipFill>
          <a:blip r:embed="rId2"/>
          <a:stretch>
            <a:fillRect/>
          </a:stretch>
        </p:blipFill>
        <p:spPr>
          <a:xfrm>
            <a:off x="152400" y="1459312"/>
            <a:ext cx="8610600" cy="3276600"/>
          </a:xfrm>
          <a:prstGeom prst="rect">
            <a:avLst/>
          </a:prstGeom>
        </p:spPr>
      </p:pic>
      <p:sp>
        <p:nvSpPr>
          <p:cNvPr id="4" name="Rectangle 3"/>
          <p:cNvSpPr/>
          <p:nvPr/>
        </p:nvSpPr>
        <p:spPr>
          <a:xfrm>
            <a:off x="533400" y="4953000"/>
            <a:ext cx="8229600" cy="1785104"/>
          </a:xfrm>
          <a:prstGeom prst="rect">
            <a:avLst/>
          </a:prstGeom>
        </p:spPr>
        <p:txBody>
          <a:bodyPr wrap="square">
            <a:spAutoFit/>
          </a:bodyPr>
          <a:lstStyle/>
          <a:p>
            <a:pPr marL="342900" lvl="0" indent="-342900">
              <a:buFont typeface="Wingdings" panose="05000000000000000000" pitchFamily="2" charset="2"/>
              <a:buChar char="Ø"/>
            </a:pPr>
            <a:r>
              <a:rPr lang="en-US" sz="2200" dirty="0" err="1">
                <a:latin typeface="Times New Roman" panose="02020603050405020304" pitchFamily="18" charset="0"/>
                <a:cs typeface="Times New Roman" panose="02020603050405020304" pitchFamily="18" charset="0"/>
              </a:rPr>
              <a:t>Tiếp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điền</a:t>
            </a:r>
            <a:r>
              <a:rPr lang="en-US" sz="2200" dirty="0">
                <a:latin typeface="Times New Roman" panose="02020603050405020304" pitchFamily="18" charset="0"/>
                <a:cs typeface="Times New Roman" panose="02020603050405020304" pitchFamily="18" charset="0"/>
              </a:rPr>
              <a:t> các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tin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yêu</a:t>
            </a:r>
            <a:r>
              <a:rPr lang="en-US" sz="2200" dirty="0">
                <a:latin typeface="Times New Roman" panose="02020603050405020304" pitchFamily="18" charset="0"/>
                <a:cs typeface="Times New Roman" panose="02020603050405020304" pitchFamily="18" charset="0"/>
              </a:rPr>
              <a:t> cầu, </a:t>
            </a:r>
            <a:r>
              <a:rPr lang="en-US" sz="2200" dirty="0" err="1">
                <a:latin typeface="Times New Roman" panose="02020603050405020304" pitchFamily="18" charset="0"/>
                <a:cs typeface="Times New Roman" panose="02020603050405020304" pitchFamily="18" charset="0"/>
              </a:rPr>
              <a:t>đánh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dấu</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đỏ</a:t>
            </a:r>
            <a:endParaRPr lang="en-US" sz="22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en-US" sz="2200" dirty="0" err="1">
                <a:latin typeface="Times New Roman" panose="02020603050405020304" pitchFamily="18" charset="0"/>
                <a:cs typeface="Times New Roman" panose="02020603050405020304" pitchFamily="18" charset="0"/>
              </a:rPr>
              <a:t>Chọn</a:t>
            </a:r>
            <a:r>
              <a:rPr lang="en-US" sz="2200" dirty="0">
                <a:latin typeface="Times New Roman" panose="02020603050405020304" pitchFamily="18" charset="0"/>
                <a:cs typeface="Times New Roman" panose="02020603050405020304" pitchFamily="18" charset="0"/>
              </a:rPr>
              <a:t> “Booking from outside Japan ports”</a:t>
            </a:r>
          </a:p>
          <a:p>
            <a:pPr marL="342900" indent="-3429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Select port: VN</a:t>
            </a:r>
            <a:r>
              <a:rPr lang="vi-VN" sz="2200" dirty="0">
                <a:latin typeface="Times New Roman" panose="02020603050405020304" pitchFamily="18" charset="0"/>
                <a:cs typeface="Times New Roman" panose="02020603050405020304" pitchFamily="18" charset="0"/>
              </a:rPr>
              <a:t>DAD/VNC8Q/VNUIH</a:t>
            </a:r>
            <a:r>
              <a:rPr lang="en-US" sz="2200" dirty="0">
                <a:latin typeface="Times New Roman" panose="02020603050405020304" pitchFamily="18" charset="0"/>
                <a:cs typeface="Times New Roman" panose="02020603050405020304" pitchFamily="18" charset="0"/>
              </a:rPr>
              <a:t> –</a:t>
            </a:r>
            <a:endParaRPr lang="vi-VN"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200" b="1" dirty="0" err="1">
                <a:solidFill>
                  <a:srgbClr val="FF0000"/>
                </a:solidFill>
                <a:latin typeface="Times New Roman" panose="02020603050405020304" pitchFamily="18" charset="0"/>
                <a:cs typeface="Times New Roman" panose="02020603050405020304" pitchFamily="18" charset="0"/>
              </a:rPr>
              <a:t>Lưu</a:t>
            </a:r>
            <a:r>
              <a:rPr lang="en-US" sz="2200" b="1" dirty="0">
                <a:solidFill>
                  <a:srgbClr val="FF0000"/>
                </a:solidFill>
                <a:latin typeface="Times New Roman" panose="02020603050405020304" pitchFamily="18" charset="0"/>
                <a:cs typeface="Times New Roman" panose="02020603050405020304" pitchFamily="18" charset="0"/>
              </a:rPr>
              <a:t> ý : </a:t>
            </a:r>
            <a:r>
              <a:rPr lang="vi-VN" sz="2200" b="1" dirty="0">
                <a:solidFill>
                  <a:srgbClr val="FF0000"/>
                </a:solidFill>
                <a:latin typeface="Times New Roman" panose="02020603050405020304" pitchFamily="18" charset="0"/>
                <a:cs typeface="Times New Roman" panose="02020603050405020304" pitchFamily="18" charset="0"/>
              </a:rPr>
              <a:t>Không dùng chung ID với</a:t>
            </a:r>
            <a:r>
              <a:rPr lang="en-US" sz="2200" b="1" dirty="0">
                <a:solidFill>
                  <a:srgbClr val="FF0000"/>
                </a:solidFill>
                <a:latin typeface="Times New Roman" panose="02020603050405020304" pitchFamily="18" charset="0"/>
                <a:cs typeface="Times New Roman" panose="02020603050405020304" pitchFamily="18" charset="0"/>
              </a:rPr>
              <a:t> POL </a:t>
            </a:r>
            <a:r>
              <a:rPr lang="vi-VN" sz="2200" b="1" dirty="0">
                <a:solidFill>
                  <a:srgbClr val="FF0000"/>
                </a:solidFill>
                <a:latin typeface="Times New Roman" panose="02020603050405020304" pitchFamily="18" charset="0"/>
                <a:cs typeface="Times New Roman" panose="02020603050405020304" pitchFamily="18" charset="0"/>
              </a:rPr>
              <a:t>VNHPH/VNSGN</a:t>
            </a:r>
            <a:endParaRPr lang="en-US" sz="2200" b="1" dirty="0">
              <a:solidFill>
                <a:srgbClr val="FF0000"/>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35995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2765</TotalTime>
  <Words>2390</Words>
  <Application>Microsoft Office PowerPoint</Application>
  <PresentationFormat>On-screen Show (4:3)</PresentationFormat>
  <Paragraphs>170</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Calibri</vt:lpstr>
      <vt:lpstr>Constantia</vt:lpstr>
      <vt:lpstr>Times New Roman</vt:lpstr>
      <vt:lpstr>Wingdings</vt:lpstr>
      <vt:lpstr>Wingdings 2</vt:lpstr>
      <vt:lpstr>Flow</vt:lpstr>
      <vt:lpstr>E.BOOKING – E.BILL’S GUIDE LINE</vt:lpstr>
      <vt:lpstr>PowerPoint Presentation</vt:lpstr>
      <vt:lpstr>I. Chuyển đổi tài khoản sang website mới</vt:lpstr>
      <vt:lpstr>II.Hướng dẫn tạo tài khoản mới</vt:lpstr>
      <vt:lpstr>Hướng dẫn tạo tài khoản</vt:lpstr>
      <vt:lpstr>1. Tạo tài khoản chính</vt:lpstr>
      <vt:lpstr>PowerPoint Presentation</vt:lpstr>
      <vt:lpstr>PowerPoint Presentation</vt:lpstr>
      <vt:lpstr> </vt:lpstr>
      <vt:lpstr>PowerPoint Presentation</vt:lpstr>
      <vt:lpstr>2. Tạo tài khoản phụ</vt:lpstr>
      <vt:lpstr>2. Tạo tài khoản phụ</vt:lpstr>
      <vt:lpstr>2. Tạo tài khoản phụ</vt:lpstr>
      <vt:lpstr>2. Tạo tài khoản phụ</vt:lpstr>
      <vt:lpstr>2. Tạo tài khoản phụ</vt:lpstr>
      <vt:lpstr>III. Hướng dẫn tạo E.Booking</vt:lpstr>
      <vt:lpstr>Điền các thông tin: -  POL: DA NANG/CHU LAI/QUY NHON - POD: Như yêu cầu của quý khách hàng - Chọn dịch vụ : Direct hay Transit ( Transfer) START DATE: chọn thời gian ETD  bấm search và chọn lịch tàu phù hợp  bấm vào nút Booking Lưu ý: Với hàng DG/OOG quý khách vui lòng gửi email booking cho nhân viên CS SITC để đặt book </vt:lpstr>
      <vt:lpstr>Kiểm tra và điền thông tin vào các ô liên quan, các ô màu đỏ là bắt buộc phải điền . Nên điền tên người làm book và số điện thoại liên hệ để nhân viên CS dễ dàng tìm đúng người phụ trách khi có sự cố</vt:lpstr>
      <vt:lpstr>Điền thông tin lô hàng Điền thông tin loại cont/lượng cont/ loại hàng Chọn thông tin nơi lấy vỏ/nơi hạ hàng phù hợp (theo lịch tàu) – xem hướng dẫn ở trang sau  Surcharge: Nếu LSS Prepaid  chọn phí LSS bấm PP  kiểm tra lại thông tin xem có cần chỉnh sửa gì không sau đó bấm Save &amp; Submit</vt:lpstr>
      <vt:lpstr>PowerPoint Presentation</vt:lpstr>
      <vt:lpstr>PowerPoint Presentation</vt:lpstr>
      <vt:lpstr>PowerPoint Presentation</vt:lpstr>
      <vt:lpstr>PowerPoint Presentation</vt:lpstr>
      <vt:lpstr>COPY BOOKING MỚI TỪ BOOKING ĐÃ TẠO  Tại tab My Booking: - Chọn booking cần copy - Click vào More 1. Copy: copy booking  chọn lịch tàu phù hợp  tự hiện điền các thông tin  save &amp; submit 2. Batch copy: thực hiện issue nhiều booking trên cùng 1 tàu</vt:lpstr>
      <vt:lpstr>PowerPoint Presentation</vt:lpstr>
      <vt:lpstr>IV.Hướng dẫn tạo E.Bill</vt:lpstr>
      <vt:lpstr>Mục shipper name Quý khách nhập đầy đủ : tên, địa chỉ, country code, số điện thoại, email, Enterprise code ….</vt:lpstr>
      <vt:lpstr>Mục consignee/ Notify Quý khách nhập các thông tin : tên, địa chỉ ( địa chỉ nhập cả số điện thoại, email ), country code, số điện thoại, email để gửi giấy báo hàng Với hàng đi Trung Quốc, Malaysia, Indonesia cần nhập thêm cả mục Enterprise code</vt:lpstr>
      <vt:lpstr>PowerPoint Presentation</vt:lpstr>
      <vt:lpstr>Mục mô tả hàng hóa - Quý khách nhập đầy đủ các thông tin : mô tả hàng, shipping mark, đơn vị kiện, cân, kiện khối của cả lô hàng. - HS CODE cho hàng đi Nhật Bản nhập vào mục HS CODE (JP) - HS Code cho các cảng khác ngoài Nhật nhập vào mục HS CODE</vt:lpstr>
      <vt:lpstr>Mục nhập số container Quý khách nhập số container , cân, kiện , khối ứng với mỗi container Để thêm container , click vào Container Info Để khai VGM click vào VGM Container Info</vt:lpstr>
      <vt:lpstr>KHAI VGM Mục khai VGM click vào VGM Container Info, sau đó Click vào Synchronous information/ Nhập các trường màu đỏ sau đó click confirm. </vt:lpstr>
      <vt:lpstr>PowerPoint Presentation</vt:lpstr>
      <vt:lpstr>Mẫu file excel import </vt:lpstr>
      <vt:lpstr>PowerPoint Presentation</vt:lpstr>
      <vt:lpstr>Sửa Bill: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OUTBOUND DEPARTMENT</dc:title>
  <dc:creator>Viet Nguyen Van</dc:creator>
  <cp:lastModifiedBy>BH</cp:lastModifiedBy>
  <cp:revision>170</cp:revision>
  <dcterms:created xsi:type="dcterms:W3CDTF">2019-06-18T08:42:12Z</dcterms:created>
  <dcterms:modified xsi:type="dcterms:W3CDTF">2025-04-25T01:52:27Z</dcterms:modified>
</cp:coreProperties>
</file>